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drawings/drawing4.xml" ContentType="application/vnd.openxmlformats-officedocument.drawingml.chartshape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rawings/drawing1.xml" ContentType="application/vnd.openxmlformats-officedocument.drawingml.chartshapes+xml"/>
  <Override PartName="/ppt/drawings/drawing2.xml" ContentType="application/vnd.openxmlformats-officedocument.drawingml.chartshape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xlsx" ContentType="application/vnd.openxmlformats-officedocument.spreadsheetml.sheet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drawings/drawing3.xml" ContentType="application/vnd.openxmlformats-officedocument.drawingml.chartshap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10"/>
  </p:notesMasterIdLst>
  <p:handoutMasterIdLst>
    <p:handoutMasterId r:id="rId11"/>
  </p:handoutMasterIdLst>
  <p:sldIdLst>
    <p:sldId id="275" r:id="rId2"/>
    <p:sldId id="276" r:id="rId3"/>
    <p:sldId id="324" r:id="rId4"/>
    <p:sldId id="321" r:id="rId5"/>
    <p:sldId id="300" r:id="rId6"/>
    <p:sldId id="325" r:id="rId7"/>
    <p:sldId id="323" r:id="rId8"/>
    <p:sldId id="296" r:id="rId9"/>
  </p:sldIdLst>
  <p:sldSz cx="9144000" cy="6858000" type="screen4x3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66CCFF"/>
    <a:srgbClr val="F1417C"/>
    <a:srgbClr val="0033CC"/>
    <a:srgbClr val="DBEDFD"/>
    <a:srgbClr val="3399FF"/>
    <a:srgbClr val="2865FC"/>
    <a:srgbClr val="FF9900"/>
    <a:srgbClr val="D3D8FB"/>
    <a:srgbClr val="F307E8"/>
    <a:srgbClr val="FFFF99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34587" autoAdjust="0"/>
    <p:restoredTop sz="95909" autoAdjust="0"/>
  </p:normalViewPr>
  <p:slideViewPr>
    <p:cSldViewPr>
      <p:cViewPr varScale="1">
        <p:scale>
          <a:sx n="70" d="100"/>
          <a:sy n="70" d="100"/>
        </p:scale>
        <p:origin x="-1152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303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62" d="100"/>
          <a:sy n="62" d="100"/>
        </p:scale>
        <p:origin x="-3283" y="-101"/>
      </p:cViewPr>
      <p:guideLst>
        <p:guide orient="horz" pos="3126"/>
        <p:guide pos="2141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_____Microsoft_Office_Excel1.xlsx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2.xml"/><Relationship Id="rId2" Type="http://schemas.openxmlformats.org/officeDocument/2006/relationships/package" Target="../embeddings/_____Microsoft_Office_Excel2.xlsx"/><Relationship Id="rId1" Type="http://schemas.openxmlformats.org/officeDocument/2006/relationships/themeOverride" Target="../theme/themeOverride1.xml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3.xml"/><Relationship Id="rId1" Type="http://schemas.openxmlformats.org/officeDocument/2006/relationships/package" Target="../embeddings/_____Microsoft_Office_Excel3.xlsx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4.xml"/><Relationship Id="rId1" Type="http://schemas.openxmlformats.org/officeDocument/2006/relationships/package" Target="../embeddings/_____Microsoft_Office_Excel4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view3D>
      <c:rAngAx val="1"/>
    </c:view3D>
    <c:floor>
      <c:spPr>
        <a:solidFill>
          <a:schemeClr val="bg1">
            <a:lumMod val="85000"/>
          </a:schemeClr>
        </a:solidFill>
      </c:spPr>
    </c:floor>
    <c:plotArea>
      <c:layout>
        <c:manualLayout>
          <c:layoutTarget val="inner"/>
          <c:xMode val="edge"/>
          <c:yMode val="edge"/>
          <c:x val="0.10612740901641284"/>
          <c:y val="0.11435866644682792"/>
          <c:w val="0.38652466937725166"/>
          <c:h val="0.70976278644198776"/>
        </c:manualLayout>
      </c:layout>
      <c:bar3D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выдано</c:v>
                </c:pt>
              </c:strCache>
            </c:strRef>
          </c:tx>
          <c:spPr>
            <a:solidFill>
              <a:srgbClr val="3399FF"/>
            </a:solidFill>
            <a:ln w="19050">
              <a:noFill/>
            </a:ln>
          </c:spPr>
          <c:dPt>
            <c:idx val="0"/>
          </c:dPt>
          <c:dPt>
            <c:idx val="6"/>
          </c:dPt>
          <c:dPt>
            <c:idx val="7"/>
          </c:dPt>
          <c:dLbls>
            <c:dLbl>
              <c:idx val="0"/>
              <c:layout>
                <c:manualLayout>
                  <c:x val="1.9549069828977205E-2"/>
                  <c:y val="-5.6273548707980195E-2"/>
                </c:manualLayout>
              </c:layout>
              <c:showVal val="1"/>
            </c:dLbl>
            <c:dLbl>
              <c:idx val="1"/>
              <c:layout>
                <c:manualLayout>
                  <c:x val="2.5006999125109397E-2"/>
                  <c:y val="-1.7869121904666767E-2"/>
                </c:manualLayout>
              </c:layout>
              <c:showVal val="1"/>
            </c:dLbl>
            <c:dLbl>
              <c:idx val="2"/>
              <c:layout>
                <c:manualLayout>
                  <c:x val="2.2920603674540681E-2"/>
                  <c:y val="-1.4130376795934742E-2"/>
                </c:manualLayout>
              </c:layout>
              <c:showVal val="1"/>
            </c:dLbl>
            <c:dLbl>
              <c:idx val="3"/>
              <c:layout>
                <c:manualLayout>
                  <c:x val="3.4386725859106089E-3"/>
                  <c:y val="-9.0738325607133564E-3"/>
                </c:manualLayout>
              </c:layout>
              <c:showVal val="1"/>
            </c:dLbl>
            <c:dLbl>
              <c:idx val="4"/>
              <c:layout>
                <c:manualLayout>
                  <c:x val="2.448556430446195E-2"/>
                  <c:y val="-9.8276698638616582E-3"/>
                </c:manualLayout>
              </c:layout>
              <c:showVal val="1"/>
            </c:dLbl>
            <c:dLbl>
              <c:idx val="5"/>
              <c:layout>
                <c:manualLayout>
                  <c:x val="2.230882261236317E-2"/>
                  <c:y val="-1.7204758830094702E-2"/>
                </c:manualLayout>
              </c:layout>
              <c:showVal val="1"/>
            </c:dLbl>
            <c:dLbl>
              <c:idx val="6"/>
              <c:layout>
                <c:manualLayout>
                  <c:x val="1.6666666666666784E-2"/>
                  <c:y val="-1.5055917746252747E-2"/>
                </c:manualLayout>
              </c:layout>
              <c:showVal val="1"/>
            </c:dLbl>
            <c:dLbl>
              <c:idx val="7"/>
              <c:layout>
                <c:manualLayout>
                  <c:x val="1.2500000000000011E-2"/>
                  <c:y val="-2.1508453923218207E-2"/>
                </c:manualLayout>
              </c:layout>
              <c:showVal val="1"/>
            </c:dLbl>
            <c:txPr>
              <a:bodyPr/>
              <a:lstStyle/>
              <a:p>
                <a:pPr>
                  <a:defRPr sz="15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Val val="1"/>
          </c:dLbls>
          <c:cat>
            <c:strRef>
              <c:f>Лист1!$A$2</c:f>
              <c:strCache>
                <c:ptCount val="1"/>
                <c:pt idx="0">
                  <c:v>ИТОГО</c:v>
                </c:pt>
              </c:strCache>
            </c:strRef>
          </c:cat>
          <c:val>
            <c:numRef>
              <c:f>Лист1!$B$2</c:f>
              <c:numCache>
                <c:formatCode>0.0%</c:formatCode>
                <c:ptCount val="1"/>
                <c:pt idx="0">
                  <c:v>0.99099999999999999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оплачено</c:v>
                </c:pt>
              </c:strCache>
            </c:strRef>
          </c:tx>
          <c:spPr>
            <a:solidFill>
              <a:srgbClr val="FFFF00"/>
            </a:solidFill>
            <a:ln w="19050">
              <a:solidFill>
                <a:schemeClr val="tx1"/>
              </a:solidFill>
            </a:ln>
          </c:spPr>
          <c:dPt>
            <c:idx val="0"/>
          </c:dPt>
          <c:dPt>
            <c:idx val="6"/>
          </c:dPt>
          <c:dPt>
            <c:idx val="7"/>
          </c:dPt>
          <c:dLbls>
            <c:dLbl>
              <c:idx val="0"/>
              <c:layout>
                <c:manualLayout>
                  <c:x val="3.9965503743916032E-2"/>
                  <c:y val="-3.937274077714692E-2"/>
                </c:manualLayout>
              </c:layout>
              <c:showVal val="1"/>
            </c:dLbl>
            <c:dLbl>
              <c:idx val="1"/>
              <c:layout>
                <c:manualLayout>
                  <c:x val="3.3950617283950643E-2"/>
                  <c:y val="-1.0853494910821875E-2"/>
                </c:manualLayout>
              </c:layout>
              <c:showVal val="1"/>
            </c:dLbl>
            <c:dLbl>
              <c:idx val="2"/>
              <c:layout>
                <c:manualLayout>
                  <c:x val="2.8745625546806652E-2"/>
                  <c:y val="-4.4000877273947464E-3"/>
                </c:manualLayout>
              </c:layout>
              <c:showVal val="1"/>
            </c:dLbl>
            <c:dLbl>
              <c:idx val="3"/>
              <c:layout>
                <c:manualLayout>
                  <c:x val="2.7160542432195997E-2"/>
                  <c:y val="-1.4129607794627335E-2"/>
                </c:manualLayout>
              </c:layout>
              <c:showVal val="1"/>
            </c:dLbl>
            <c:dLbl>
              <c:idx val="4"/>
              <c:layout>
                <c:manualLayout>
                  <c:x val="3.3333333333333361E-2"/>
                  <c:y val="-1.6843056043103575E-2"/>
                </c:manualLayout>
              </c:layout>
              <c:showVal val="1"/>
            </c:dLbl>
            <c:dLbl>
              <c:idx val="5"/>
              <c:delete val="1"/>
            </c:dLbl>
            <c:dLbl>
              <c:idx val="6"/>
              <c:layout>
                <c:manualLayout>
                  <c:x val="2.8737204724409479E-2"/>
                  <c:y val="-1.7204758830094702E-2"/>
                </c:manualLayout>
              </c:layout>
              <c:showVal val="1"/>
            </c:dLbl>
            <c:dLbl>
              <c:idx val="7"/>
              <c:layout>
                <c:manualLayout>
                  <c:x val="3.2420825790598434E-2"/>
                  <c:y val="-2.3656310553677916E-2"/>
                </c:manualLayout>
              </c:layout>
              <c:showVal val="1"/>
            </c:dLbl>
            <c:txPr>
              <a:bodyPr/>
              <a:lstStyle/>
              <a:p>
                <a:pPr>
                  <a:defRPr sz="15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Val val="1"/>
          </c:dLbls>
          <c:cat>
            <c:strRef>
              <c:f>Лист1!$A$2</c:f>
              <c:strCache>
                <c:ptCount val="1"/>
                <c:pt idx="0">
                  <c:v>ИТОГО</c:v>
                </c:pt>
              </c:strCache>
            </c:strRef>
          </c:cat>
          <c:val>
            <c:numRef>
              <c:f>Лист1!$C$2</c:f>
              <c:numCache>
                <c:formatCode>0.0%</c:formatCode>
                <c:ptCount val="1"/>
                <c:pt idx="0">
                  <c:v>0.95900000000000007</c:v>
                </c:pt>
              </c:numCache>
            </c:numRef>
          </c:val>
        </c:ser>
        <c:dLbls/>
        <c:shape val="box"/>
        <c:axId val="65301120"/>
        <c:axId val="75268480"/>
        <c:axId val="0"/>
      </c:bar3DChart>
      <c:catAx>
        <c:axId val="65301120"/>
        <c:scaling>
          <c:orientation val="minMax"/>
        </c:scaling>
        <c:axPos val="b"/>
        <c:tickLblPos val="nextTo"/>
        <c:spPr>
          <a:ln w="19050">
            <a:solidFill>
              <a:srgbClr val="00B0F0"/>
            </a:solidFill>
          </a:ln>
        </c:spPr>
        <c:txPr>
          <a:bodyPr/>
          <a:lstStyle/>
          <a:p>
            <a:pPr>
              <a:defRPr b="1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endParaRPr lang="ru-RU"/>
          </a:p>
        </c:txPr>
        <c:crossAx val="75268480"/>
        <c:crosses val="autoZero"/>
        <c:auto val="1"/>
        <c:lblAlgn val="ctr"/>
        <c:lblOffset val="100"/>
      </c:catAx>
      <c:valAx>
        <c:axId val="75268480"/>
        <c:scaling>
          <c:orientation val="minMax"/>
          <c:max val="1"/>
          <c:min val="0.1"/>
        </c:scaling>
        <c:axPos val="l"/>
        <c:majorGridlines/>
        <c:minorGridlines>
          <c:spPr>
            <a:ln>
              <a:noFill/>
            </a:ln>
          </c:spPr>
        </c:minorGridlines>
        <c:numFmt formatCode="0%" sourceLinked="0"/>
        <c:tickLblPos val="nextTo"/>
        <c:spPr>
          <a:noFill/>
          <a:ln w="19050">
            <a:solidFill>
              <a:schemeClr val="tx1"/>
            </a:solidFill>
          </a:ln>
        </c:spPr>
        <c:txPr>
          <a:bodyPr/>
          <a:lstStyle/>
          <a:p>
            <a:pPr>
              <a:defRPr sz="1600" b="1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endParaRPr lang="ru-RU"/>
          </a:p>
        </c:txPr>
        <c:crossAx val="65301120"/>
        <c:crosses val="autoZero"/>
        <c:crossBetween val="between"/>
        <c:majorUnit val="0.1"/>
      </c:valAx>
    </c:plotArea>
    <c:legend>
      <c:legendPos val="r"/>
      <c:legendEntry>
        <c:idx val="0"/>
        <c:txPr>
          <a:bodyPr/>
          <a:lstStyle/>
          <a:p>
            <a:pPr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endParaRPr lang="ru-RU"/>
          </a:p>
        </c:txPr>
      </c:legendEntry>
      <c:legendEntry>
        <c:idx val="1"/>
        <c:txPr>
          <a:bodyPr/>
          <a:lstStyle/>
          <a:p>
            <a:pPr>
              <a:defRPr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endParaRPr lang="ru-RU"/>
          </a:p>
        </c:txPr>
      </c:legendEntry>
      <c:layout>
        <c:manualLayout>
          <c:xMode val="edge"/>
          <c:yMode val="edge"/>
          <c:x val="6.4368146074119698E-2"/>
          <c:y val="0.90882152513839587"/>
          <c:w val="0.42389096675415616"/>
          <c:h val="4.8332036334044988E-2"/>
        </c:manualLayout>
      </c:layout>
      <c:spPr>
        <a:ln>
          <a:noFill/>
        </a:ln>
      </c:spPr>
      <c:txPr>
        <a:bodyPr/>
        <a:lstStyle/>
        <a:p>
          <a:pPr>
            <a:defRPr b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</c:chart>
  <c:txPr>
    <a:bodyPr/>
    <a:lstStyle/>
    <a:p>
      <a:pPr>
        <a:defRPr sz="1800"/>
      </a:pPr>
      <a:endParaRPr lang="ru-RU"/>
    </a:p>
  </c:txPr>
  <c:externalData r:id="rId1"/>
  <c:userShapes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lrMapOvr bg1="lt1" tx1="dk1" bg2="lt2" tx2="dk2" accent1="accent1" accent2="accent2" accent3="accent3" accent4="accent4" accent5="accent5" accent6="accent6" hlink="hlink" folHlink="folHlink"/>
  <c:chart>
    <c:autoTitleDeleted val="1"/>
    <c:view3D>
      <c:rAngAx val="1"/>
    </c:view3D>
    <c:floor>
      <c:spPr>
        <a:solidFill>
          <a:srgbClr val="FFFF00"/>
        </a:solidFill>
      </c:spPr>
    </c:floor>
    <c:backWall>
      <c:spPr>
        <a:noFill/>
        <a:ln w="25400">
          <a:noFill/>
        </a:ln>
      </c:spPr>
    </c:backWall>
    <c:plotArea>
      <c:layout>
        <c:manualLayout>
          <c:layoutTarget val="inner"/>
          <c:xMode val="edge"/>
          <c:yMode val="edge"/>
          <c:x val="5.9014334541726936E-2"/>
          <c:y val="6.3143157704699485E-2"/>
          <c:w val="0.91754160835537424"/>
          <c:h val="0.65509760938668515"/>
        </c:manualLayout>
      </c:layout>
      <c:bar3D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spPr>
            <a:ln>
              <a:solidFill>
                <a:prstClr val="black"/>
              </a:solidFill>
            </a:ln>
          </c:spPr>
          <c:dPt>
            <c:idx val="0"/>
            <c:spPr>
              <a:solidFill>
                <a:schemeClr val="accent3">
                  <a:lumMod val="50000"/>
                </a:schemeClr>
              </a:solidFill>
              <a:ln>
                <a:solidFill>
                  <a:prstClr val="black"/>
                </a:solidFill>
              </a:ln>
            </c:spPr>
          </c:dPt>
          <c:dPt>
            <c:idx val="2"/>
            <c:spPr>
              <a:solidFill>
                <a:schemeClr val="accent6">
                  <a:lumMod val="60000"/>
                  <a:lumOff val="40000"/>
                </a:schemeClr>
              </a:solidFill>
              <a:ln>
                <a:solidFill>
                  <a:prstClr val="black"/>
                </a:solidFill>
              </a:ln>
            </c:spPr>
          </c:dPt>
          <c:dPt>
            <c:idx val="3"/>
            <c:spPr>
              <a:solidFill>
                <a:schemeClr val="bg1">
                  <a:lumMod val="75000"/>
                </a:schemeClr>
              </a:solidFill>
              <a:ln>
                <a:solidFill>
                  <a:prstClr val="black"/>
                </a:solidFill>
              </a:ln>
            </c:spPr>
          </c:dPt>
          <c:dPt>
            <c:idx val="4"/>
            <c:spPr>
              <a:solidFill>
                <a:srgbClr val="3399FF"/>
              </a:solidFill>
              <a:ln>
                <a:solidFill>
                  <a:sysClr val="windowText" lastClr="000000"/>
                </a:solidFill>
              </a:ln>
            </c:spPr>
          </c:dPt>
          <c:dPt>
            <c:idx val="5"/>
            <c:spPr>
              <a:solidFill>
                <a:srgbClr val="FF0000"/>
              </a:solidFill>
              <a:ln>
                <a:solidFill>
                  <a:sysClr val="windowText" lastClr="000000"/>
                </a:solidFill>
              </a:ln>
            </c:spPr>
          </c:dPt>
          <c:dLbls>
            <c:dLbl>
              <c:idx val="0"/>
              <c:layout>
                <c:manualLayout>
                  <c:x val="2.3045763510206856E-2"/>
                  <c:y val="-3.8578459983319539E-2"/>
                </c:manualLayout>
              </c:layout>
              <c:showVal val="1"/>
            </c:dLbl>
            <c:dLbl>
              <c:idx val="1"/>
              <c:layout>
                <c:manualLayout>
                  <c:x val="2.6118539629664674E-2"/>
                  <c:y val="-4.3358445305764104E-2"/>
                </c:manualLayout>
              </c:layout>
              <c:showVal val="1"/>
            </c:dLbl>
            <c:dLbl>
              <c:idx val="2"/>
              <c:layout>
                <c:manualLayout>
                  <c:x val="2.8836901501302432E-2"/>
                  <c:y val="-5.3482907220011623E-2"/>
                </c:manualLayout>
              </c:layout>
              <c:showVal val="1"/>
            </c:dLbl>
            <c:dLbl>
              <c:idx val="3"/>
              <c:layout>
                <c:manualLayout>
                  <c:x val="5.5270488770301884E-2"/>
                  <c:y val="-4.5465996735886971E-2"/>
                </c:manualLayout>
              </c:layout>
              <c:spPr/>
              <c:txPr>
                <a:bodyPr/>
                <a:lstStyle/>
                <a:p>
                  <a:pPr algn="ctr" rtl="0">
                    <a:defRPr lang="en-US" sz="1800" b="1" i="0" u="none" strike="noStrike" kern="1200" baseline="0">
                      <a:solidFill>
                        <a:prstClr val="black"/>
                      </a:solidFill>
                      <a:latin typeface="Times New Roman" pitchFamily="18" charset="0"/>
                      <a:ea typeface="+mn-ea"/>
                      <a:cs typeface="Times New Roman" pitchFamily="18" charset="0"/>
                    </a:defRPr>
                  </a:pPr>
                  <a:endParaRPr lang="ru-RU"/>
                </a:p>
              </c:txPr>
              <c:showVal val="1"/>
            </c:dLbl>
            <c:dLbl>
              <c:idx val="4"/>
              <c:layout>
                <c:manualLayout>
                  <c:x val="2.477915676954168E-2"/>
                  <c:y val="-4.9681490788973381E-2"/>
                </c:manualLayout>
              </c:layout>
              <c:showVal val="1"/>
            </c:dLbl>
            <c:dLbl>
              <c:idx val="5"/>
              <c:layout>
                <c:manualLayout>
                  <c:x val="3.7052372332112393E-2"/>
                  <c:y val="-4.4092323075213782E-2"/>
                </c:manualLayout>
              </c:layout>
              <c:showVal val="1"/>
            </c:dLbl>
            <c:txPr>
              <a:bodyPr/>
              <a:lstStyle/>
              <a:p>
                <a:pPr>
                  <a:defRPr sz="1800" b="1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Val val="1"/>
          </c:dLbls>
          <c:cat>
            <c:strRef>
              <c:f>Лист1!$A$2:$A$7</c:f>
              <c:strCache>
                <c:ptCount val="6"/>
                <c:pt idx="0">
                  <c:v>УВ</c:v>
                </c:pt>
                <c:pt idx="1">
                  <c:v>МЧ</c:v>
                </c:pt>
                <c:pt idx="2">
                  <c:v>ВП</c:v>
                </c:pt>
                <c:pt idx="3">
                  <c:v>ПС</c:v>
                </c:pt>
                <c:pt idx="4">
                  <c:v>ТО</c:v>
                </c:pt>
                <c:pt idx="5">
                  <c:v>БК</c:v>
                </c:pt>
              </c:strCache>
            </c:strRef>
          </c:cat>
          <c:val>
            <c:numRef>
              <c:f>Лист1!$B$2:$B$7</c:f>
              <c:numCache>
                <c:formatCode>#,##0.0</c:formatCode>
                <c:ptCount val="6"/>
                <c:pt idx="0">
                  <c:v>1553626.3</c:v>
                </c:pt>
                <c:pt idx="1">
                  <c:v>3057330</c:v>
                </c:pt>
                <c:pt idx="2">
                  <c:v>4754803.7</c:v>
                </c:pt>
                <c:pt idx="3">
                  <c:v>5242880.5</c:v>
                </c:pt>
                <c:pt idx="4">
                  <c:v>509967.8</c:v>
                </c:pt>
                <c:pt idx="5">
                  <c:v>1118900</c:v>
                </c:pt>
              </c:numCache>
            </c:numRef>
          </c:val>
        </c:ser>
        <c:dLbls/>
        <c:gapWidth val="100"/>
        <c:shape val="box"/>
        <c:axId val="78187904"/>
        <c:axId val="83489920"/>
        <c:axId val="0"/>
      </c:bar3DChart>
      <c:catAx>
        <c:axId val="78187904"/>
        <c:scaling>
          <c:orientation val="minMax"/>
        </c:scaling>
        <c:axPos val="b"/>
        <c:tickLblPos val="nextTo"/>
        <c:txPr>
          <a:bodyPr/>
          <a:lstStyle/>
          <a:p>
            <a:pPr>
              <a:defRPr b="1"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83489920"/>
        <c:crosses val="autoZero"/>
        <c:auto val="1"/>
        <c:lblAlgn val="ctr"/>
        <c:lblOffset val="100"/>
      </c:catAx>
      <c:valAx>
        <c:axId val="83489920"/>
        <c:scaling>
          <c:orientation val="minMax"/>
        </c:scaling>
        <c:delete val="1"/>
        <c:axPos val="l"/>
        <c:numFmt formatCode="#,##0.0" sourceLinked="1"/>
        <c:tickLblPos val="none"/>
        <c:crossAx val="78187904"/>
        <c:crosses val="autoZero"/>
        <c:crossBetween val="between"/>
      </c:valAx>
    </c:plotArea>
    <c:plotVisOnly val="1"/>
    <c:dispBlanksAs val="gap"/>
  </c:chart>
  <c:spPr>
    <a:ln>
      <a:noFill/>
    </a:ln>
  </c:spPr>
  <c:txPr>
    <a:bodyPr/>
    <a:lstStyle/>
    <a:p>
      <a:pPr>
        <a:defRPr sz="1800"/>
      </a:pPr>
      <a:endParaRPr lang="ru-RU"/>
    </a:p>
  </c:txPr>
  <c:externalData r:id="rId2"/>
  <c:userShapes r:id="rId3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view3D>
      <c:rAngAx val="1"/>
    </c:view3D>
    <c:floor>
      <c:spPr>
        <a:solidFill>
          <a:schemeClr val="bg1">
            <a:lumMod val="85000"/>
          </a:schemeClr>
        </a:solidFill>
      </c:spPr>
    </c:floor>
    <c:plotArea>
      <c:layout>
        <c:manualLayout>
          <c:layoutTarget val="inner"/>
          <c:xMode val="edge"/>
          <c:yMode val="edge"/>
          <c:x val="9.3314224688885061E-2"/>
          <c:y val="5.70469386753081E-2"/>
          <c:w val="0.90559724658451435"/>
          <c:h val="0.59517445394256752"/>
        </c:manualLayout>
      </c:layout>
      <c:bar3D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выдано</c:v>
                </c:pt>
              </c:strCache>
            </c:strRef>
          </c:tx>
          <c:spPr>
            <a:solidFill>
              <a:srgbClr val="F1417C"/>
            </a:solidFill>
            <a:ln w="19050">
              <a:solidFill>
                <a:schemeClr val="tx1"/>
              </a:solidFill>
            </a:ln>
          </c:spPr>
          <c:dPt>
            <c:idx val="7"/>
          </c:dPt>
          <c:dPt>
            <c:idx val="8"/>
            <c:spPr>
              <a:solidFill>
                <a:srgbClr val="FF9900"/>
              </a:solidFill>
              <a:ln w="19050">
                <a:solidFill>
                  <a:schemeClr val="tx1"/>
                </a:solidFill>
              </a:ln>
            </c:spPr>
          </c:dPt>
          <c:dLbls>
            <c:dLbl>
              <c:idx val="0"/>
              <c:layout>
                <c:manualLayout>
                  <c:x val="1.6940637167326803E-2"/>
                  <c:y val="-1.8541390440483543E-2"/>
                </c:manualLayout>
              </c:layout>
              <c:tx>
                <c:rich>
                  <a:bodyPr/>
                  <a:lstStyle/>
                  <a:p>
                    <a:r>
                      <a:rPr lang="ru-RU" sz="1400" dirty="0" smtClean="0"/>
                      <a:t>73</a:t>
                    </a:r>
                    <a:r>
                      <a:rPr lang="en-US" sz="1400" dirty="0" smtClean="0"/>
                      <a:t>,</a:t>
                    </a:r>
                    <a:r>
                      <a:rPr lang="ru-RU" sz="1400" dirty="0" smtClean="0"/>
                      <a:t>5</a:t>
                    </a:r>
                    <a:r>
                      <a:rPr lang="en-US" sz="1400" dirty="0" smtClean="0"/>
                      <a:t>%</a:t>
                    </a:r>
                    <a:r>
                      <a:rPr lang="ru-RU" sz="1400" dirty="0" smtClean="0"/>
                      <a:t> </a:t>
                    </a:r>
                    <a:endParaRPr lang="en-US" dirty="0">
                      <a:solidFill>
                        <a:srgbClr val="C00000"/>
                      </a:solidFill>
                    </a:endParaRPr>
                  </a:p>
                </c:rich>
              </c:tx>
              <c:showVal val="1"/>
            </c:dLbl>
            <c:dLbl>
              <c:idx val="1"/>
              <c:layout>
                <c:manualLayout>
                  <c:x val="1.6458923901476855E-2"/>
                  <c:y val="-1.3788000369617099E-2"/>
                </c:manualLayout>
              </c:layout>
              <c:tx>
                <c:rich>
                  <a:bodyPr/>
                  <a:lstStyle/>
                  <a:p>
                    <a:r>
                      <a:rPr lang="ru-RU" sz="1400" dirty="0" smtClean="0"/>
                      <a:t>46</a:t>
                    </a:r>
                    <a:r>
                      <a:rPr lang="en-US" sz="1400" dirty="0" smtClean="0"/>
                      <a:t>,</a:t>
                    </a:r>
                    <a:r>
                      <a:rPr lang="ru-RU" sz="1400" dirty="0" smtClean="0"/>
                      <a:t>1</a:t>
                    </a:r>
                    <a:r>
                      <a:rPr lang="en-US" sz="1400" dirty="0" smtClean="0"/>
                      <a:t>%</a:t>
                    </a:r>
                    <a:endParaRPr lang="en-US" dirty="0">
                      <a:solidFill>
                        <a:srgbClr val="C00000"/>
                      </a:solidFill>
                    </a:endParaRPr>
                  </a:p>
                </c:rich>
              </c:tx>
              <c:showVal val="1"/>
            </c:dLbl>
            <c:dLbl>
              <c:idx val="2"/>
              <c:layout>
                <c:manualLayout>
                  <c:x val="1.5843973150654854E-2"/>
                  <c:y val="-1.4461358720355639E-2"/>
                </c:manualLayout>
              </c:layout>
              <c:showVal val="1"/>
            </c:dLbl>
            <c:dLbl>
              <c:idx val="3"/>
              <c:layout>
                <c:manualLayout>
                  <c:x val="1.6267920663053482E-2"/>
                  <c:y val="-1.593875893041068E-2"/>
                </c:manualLayout>
              </c:layout>
              <c:showVal val="1"/>
            </c:dLbl>
            <c:dLbl>
              <c:idx val="4"/>
              <c:layout>
                <c:manualLayout>
                  <c:x val="1.5937482847333744E-2"/>
                  <c:y val="-7.2356645621399233E-3"/>
                </c:manualLayout>
              </c:layout>
              <c:showVal val="1"/>
            </c:dLbl>
            <c:dLbl>
              <c:idx val="5"/>
              <c:layout>
                <c:manualLayout>
                  <c:x val="2.2308822612363166E-2"/>
                  <c:y val="-1.7204758830094688E-2"/>
                </c:manualLayout>
              </c:layout>
              <c:showVal val="1"/>
            </c:dLbl>
            <c:dLbl>
              <c:idx val="6"/>
              <c:layout>
                <c:manualLayout>
                  <c:x val="1.4054009430204019E-2"/>
                  <c:y val="-2.5810170987086031E-2"/>
                </c:manualLayout>
              </c:layout>
              <c:showVal val="1"/>
            </c:dLbl>
            <c:dLbl>
              <c:idx val="7"/>
              <c:layout>
                <c:manualLayout>
                  <c:x val="2.0932449923067541E-2"/>
                  <c:y val="-2.8291911349577852E-2"/>
                </c:manualLayout>
              </c:layout>
              <c:showVal val="1"/>
            </c:dLbl>
            <c:txPr>
              <a:bodyPr/>
              <a:lstStyle/>
              <a:p>
                <a:pPr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Val val="1"/>
          </c:dLbls>
          <c:cat>
            <c:strRef>
              <c:f>Лист1!$A$2:$A$9</c:f>
              <c:strCache>
                <c:ptCount val="8"/>
                <c:pt idx="0">
                  <c:v>УВ</c:v>
                </c:pt>
                <c:pt idx="1">
                  <c:v>МЧ</c:v>
                </c:pt>
                <c:pt idx="2">
                  <c:v>ВП</c:v>
                </c:pt>
                <c:pt idx="3">
                  <c:v>ПС</c:v>
                </c:pt>
                <c:pt idx="4">
                  <c:v>ТО</c:v>
                </c:pt>
                <c:pt idx="5">
                  <c:v>БК</c:v>
                </c:pt>
                <c:pt idx="7">
                  <c:v>2019</c:v>
                </c:pt>
              </c:strCache>
            </c:strRef>
          </c:cat>
          <c:val>
            <c:numRef>
              <c:f>Лист1!$B$2:$B$9</c:f>
              <c:numCache>
                <c:formatCode>0.0%</c:formatCode>
                <c:ptCount val="8"/>
                <c:pt idx="0">
                  <c:v>0.7350000000000001</c:v>
                </c:pt>
                <c:pt idx="1">
                  <c:v>0.46100000000000002</c:v>
                </c:pt>
                <c:pt idx="2">
                  <c:v>0.49000000000000005</c:v>
                </c:pt>
                <c:pt idx="3">
                  <c:v>0.63200000000000012</c:v>
                </c:pt>
                <c:pt idx="4">
                  <c:v>0.70700000000000007</c:v>
                </c:pt>
                <c:pt idx="5">
                  <c:v>0.3610000000000001</c:v>
                </c:pt>
                <c:pt idx="7">
                  <c:v>0.55200000000000005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оплачено</c:v>
                </c:pt>
              </c:strCache>
            </c:strRef>
          </c:tx>
          <c:spPr>
            <a:solidFill>
              <a:srgbClr val="2865FC"/>
            </a:solidFill>
            <a:ln w="19050">
              <a:solidFill>
                <a:schemeClr val="tx1"/>
              </a:solidFill>
            </a:ln>
          </c:spPr>
          <c:dPt>
            <c:idx val="7"/>
          </c:dPt>
          <c:dPt>
            <c:idx val="8"/>
            <c:spPr>
              <a:solidFill>
                <a:srgbClr val="66CCFF"/>
              </a:solidFill>
              <a:ln w="19050">
                <a:solidFill>
                  <a:schemeClr val="tx1"/>
                </a:solidFill>
              </a:ln>
            </c:spPr>
          </c:dPt>
          <c:dLbls>
            <c:dLbl>
              <c:idx val="0"/>
              <c:layout>
                <c:manualLayout>
                  <c:x val="2.7199148873634227E-2"/>
                  <c:y val="-1.6280245264814832E-2"/>
                </c:manualLayout>
              </c:layout>
              <c:showVal val="1"/>
            </c:dLbl>
            <c:dLbl>
              <c:idx val="1"/>
              <c:layout>
                <c:manualLayout>
                  <c:x val="2.6923599589929587E-2"/>
                  <c:y val="-1.3114642018878599E-2"/>
                </c:manualLayout>
              </c:layout>
              <c:showVal val="1"/>
            </c:dLbl>
            <c:dLbl>
              <c:idx val="2"/>
              <c:layout>
                <c:manualLayout>
                  <c:x val="2.8745625546806649E-2"/>
                  <c:y val="-1.7305175380977537E-2"/>
                </c:manualLayout>
              </c:layout>
              <c:showVal val="1"/>
            </c:dLbl>
            <c:dLbl>
              <c:idx val="3"/>
              <c:layout>
                <c:manualLayout>
                  <c:x val="2.716054243219599E-2"/>
                  <c:y val="-1.4129607794627325E-2"/>
                </c:manualLayout>
              </c:layout>
              <c:showVal val="1"/>
            </c:dLbl>
            <c:dLbl>
              <c:idx val="4"/>
              <c:layout>
                <c:manualLayout>
                  <c:x val="3.333333333333334E-2"/>
                  <c:y val="-1.6843056043103571E-2"/>
                </c:manualLayout>
              </c:layout>
              <c:showVal val="1"/>
            </c:dLbl>
            <c:dLbl>
              <c:idx val="5"/>
              <c:delete val="1"/>
            </c:dLbl>
            <c:dLbl>
              <c:idx val="6"/>
              <c:layout>
                <c:manualLayout>
                  <c:x val="2.8737204724409469E-2"/>
                  <c:y val="-1.7204758830094688E-2"/>
                </c:manualLayout>
              </c:layout>
              <c:showVal val="1"/>
            </c:dLbl>
            <c:dLbl>
              <c:idx val="7"/>
              <c:layout>
                <c:manualLayout>
                  <c:x val="3.2420825790598427E-2"/>
                  <c:y val="-2.3656310553677912E-2"/>
                </c:manualLayout>
              </c:layout>
              <c:showVal val="1"/>
            </c:dLbl>
            <c:dLbl>
              <c:idx val="8"/>
              <c:layout>
                <c:manualLayout>
                  <c:x val="2.8109627547434894E-2"/>
                  <c:y val="0"/>
                </c:manualLayout>
              </c:layout>
              <c:showVal val="1"/>
            </c:dLbl>
            <c:txPr>
              <a:bodyPr/>
              <a:lstStyle/>
              <a:p>
                <a:pPr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Val val="1"/>
          </c:dLbls>
          <c:cat>
            <c:strRef>
              <c:f>Лист1!$A$2:$A$9</c:f>
              <c:strCache>
                <c:ptCount val="8"/>
                <c:pt idx="0">
                  <c:v>УВ</c:v>
                </c:pt>
                <c:pt idx="1">
                  <c:v>МЧ</c:v>
                </c:pt>
                <c:pt idx="2">
                  <c:v>ВП</c:v>
                </c:pt>
                <c:pt idx="3">
                  <c:v>ПС</c:v>
                </c:pt>
                <c:pt idx="4">
                  <c:v>ТО</c:v>
                </c:pt>
                <c:pt idx="5">
                  <c:v>БК</c:v>
                </c:pt>
                <c:pt idx="7">
                  <c:v>2019</c:v>
                </c:pt>
              </c:strCache>
            </c:strRef>
          </c:cat>
          <c:val>
            <c:numRef>
              <c:f>Лист1!$C$2:$C$9</c:f>
              <c:numCache>
                <c:formatCode>0.0%</c:formatCode>
                <c:ptCount val="8"/>
                <c:pt idx="0">
                  <c:v>4.5999999999999999E-2</c:v>
                </c:pt>
                <c:pt idx="1">
                  <c:v>0.10900000000000001</c:v>
                </c:pt>
                <c:pt idx="2">
                  <c:v>6.5000000000000002E-2</c:v>
                </c:pt>
                <c:pt idx="3">
                  <c:v>9.9000000000000019E-2</c:v>
                </c:pt>
                <c:pt idx="4">
                  <c:v>0.10400000000000001</c:v>
                </c:pt>
                <c:pt idx="5">
                  <c:v>6.000000000000001E-3</c:v>
                </c:pt>
                <c:pt idx="7">
                  <c:v>7.9000000000000015E-2</c:v>
                </c:pt>
              </c:numCache>
            </c:numRef>
          </c:val>
        </c:ser>
        <c:dLbls/>
        <c:shape val="box"/>
        <c:axId val="90771456"/>
        <c:axId val="90772992"/>
        <c:axId val="0"/>
      </c:bar3DChart>
      <c:catAx>
        <c:axId val="90771456"/>
        <c:scaling>
          <c:orientation val="minMax"/>
        </c:scaling>
        <c:axPos val="b"/>
        <c:tickLblPos val="nextTo"/>
        <c:spPr>
          <a:ln w="19050">
            <a:solidFill>
              <a:srgbClr val="00B0F0"/>
            </a:solidFill>
          </a:ln>
        </c:spPr>
        <c:txPr>
          <a:bodyPr/>
          <a:lstStyle/>
          <a:p>
            <a:pPr>
              <a:defRPr b="1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endParaRPr lang="ru-RU"/>
          </a:p>
        </c:txPr>
        <c:crossAx val="90772992"/>
        <c:crosses val="autoZero"/>
        <c:auto val="1"/>
        <c:lblAlgn val="ctr"/>
        <c:lblOffset val="100"/>
      </c:catAx>
      <c:valAx>
        <c:axId val="90772992"/>
        <c:scaling>
          <c:orientation val="minMax"/>
        </c:scaling>
        <c:axPos val="l"/>
        <c:majorGridlines/>
        <c:numFmt formatCode="0%" sourceLinked="0"/>
        <c:tickLblPos val="nextTo"/>
        <c:spPr>
          <a:noFill/>
          <a:ln w="19050">
            <a:solidFill>
              <a:schemeClr val="tx1"/>
            </a:solidFill>
          </a:ln>
        </c:spPr>
        <c:txPr>
          <a:bodyPr/>
          <a:lstStyle/>
          <a:p>
            <a:pPr>
              <a:defRPr sz="1600" b="1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endParaRPr lang="ru-RU"/>
          </a:p>
        </c:txPr>
        <c:crossAx val="90771456"/>
        <c:crosses val="autoZero"/>
        <c:crossBetween val="between"/>
      </c:valAx>
      <c:spPr>
        <a:noFill/>
        <a:ln w="25400">
          <a:noFill/>
        </a:ln>
      </c:spPr>
    </c:plotArea>
    <c:legend>
      <c:legendPos val="r"/>
      <c:legendEntry>
        <c:idx val="0"/>
        <c:txPr>
          <a:bodyPr/>
          <a:lstStyle/>
          <a:p>
            <a:pPr>
              <a:defRPr sz="20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endParaRPr lang="ru-RU"/>
          </a:p>
        </c:txPr>
      </c:legendEntry>
      <c:legendEntry>
        <c:idx val="1"/>
        <c:txPr>
          <a:bodyPr/>
          <a:lstStyle/>
          <a:p>
            <a:pPr>
              <a:defRPr sz="20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endParaRPr lang="ru-RU"/>
          </a:p>
        </c:txPr>
      </c:legendEntry>
      <c:layout>
        <c:manualLayout>
          <c:xMode val="edge"/>
          <c:yMode val="edge"/>
          <c:x val="0.25399151177782331"/>
          <c:y val="0.88200634731978544"/>
          <c:w val="0.49443418307778303"/>
          <c:h val="5.90787992212553E-2"/>
        </c:manualLayout>
      </c:layout>
      <c:spPr>
        <a:ln>
          <a:noFill/>
        </a:ln>
      </c:spPr>
      <c:txPr>
        <a:bodyPr/>
        <a:lstStyle/>
        <a:p>
          <a:pPr>
            <a:defRPr sz="2000" b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</c:chart>
  <c:txPr>
    <a:bodyPr/>
    <a:lstStyle/>
    <a:p>
      <a:pPr>
        <a:defRPr sz="1800"/>
      </a:pPr>
      <a:endParaRPr lang="ru-RU"/>
    </a:p>
  </c:txPr>
  <c:externalData r:id="rId1"/>
  <c:userShapes r:id="rId2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view3D>
      <c:rAngAx val="1"/>
    </c:view3D>
    <c:floor>
      <c:spPr>
        <a:solidFill>
          <a:schemeClr val="bg1">
            <a:lumMod val="85000"/>
          </a:schemeClr>
        </a:solidFill>
      </c:spPr>
    </c:floor>
    <c:plotArea>
      <c:layout>
        <c:manualLayout>
          <c:layoutTarget val="inner"/>
          <c:xMode val="edge"/>
          <c:yMode val="edge"/>
          <c:x val="8.909778055676984E-2"/>
          <c:y val="0.17262013602125142"/>
          <c:w val="0.90559724658451435"/>
          <c:h val="0.59517445394256752"/>
        </c:manualLayout>
      </c:layout>
      <c:bar3D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2019</c:v>
                </c:pt>
              </c:strCache>
            </c:strRef>
          </c:tx>
          <c:spPr>
            <a:solidFill>
              <a:srgbClr val="F1417C"/>
            </a:solidFill>
            <a:ln w="19050">
              <a:solidFill>
                <a:schemeClr val="tx1"/>
              </a:solidFill>
            </a:ln>
          </c:spPr>
          <c:dPt>
            <c:idx val="7"/>
          </c:dPt>
          <c:dPt>
            <c:idx val="8"/>
            <c:spPr>
              <a:solidFill>
                <a:srgbClr val="FF9900"/>
              </a:solidFill>
              <a:ln w="19050">
                <a:solidFill>
                  <a:schemeClr val="tx1"/>
                </a:solidFill>
              </a:ln>
            </c:spPr>
          </c:dPt>
          <c:dLbls>
            <c:dLbl>
              <c:idx val="0"/>
              <c:layout>
                <c:manualLayout>
                  <c:x val="-6.952595437165577E-3"/>
                  <c:y val="-1.3150470216099542E-2"/>
                </c:manualLayout>
              </c:layout>
              <c:tx>
                <c:rich>
                  <a:bodyPr/>
                  <a:lstStyle/>
                  <a:p>
                    <a:r>
                      <a:rPr lang="ru-RU" sz="1300" dirty="0" smtClean="0"/>
                      <a:t>73</a:t>
                    </a:r>
                    <a:r>
                      <a:rPr lang="en-US" sz="1300" dirty="0" smtClean="0"/>
                      <a:t>,</a:t>
                    </a:r>
                    <a:r>
                      <a:rPr lang="ru-RU" sz="1300" dirty="0" smtClean="0"/>
                      <a:t>5</a:t>
                    </a:r>
                    <a:r>
                      <a:rPr lang="en-US" sz="1300" dirty="0" smtClean="0"/>
                      <a:t>%</a:t>
                    </a:r>
                    <a:r>
                      <a:rPr lang="ru-RU" sz="1300" dirty="0" smtClean="0"/>
                      <a:t> </a:t>
                    </a:r>
                    <a:endParaRPr lang="en-US" dirty="0">
                      <a:solidFill>
                        <a:srgbClr val="C00000"/>
                      </a:solidFill>
                    </a:endParaRPr>
                  </a:p>
                </c:rich>
              </c:tx>
              <c:showVal val="1"/>
            </c:dLbl>
            <c:dLbl>
              <c:idx val="1"/>
              <c:layout>
                <c:manualLayout>
                  <c:x val="-7.4342218115216298E-3"/>
                  <c:y val="-1.3787939584486741E-2"/>
                </c:manualLayout>
              </c:layout>
              <c:tx>
                <c:rich>
                  <a:bodyPr/>
                  <a:lstStyle/>
                  <a:p>
                    <a:r>
                      <a:rPr lang="ru-RU" sz="1300" dirty="0" smtClean="0"/>
                      <a:t>46</a:t>
                    </a:r>
                    <a:r>
                      <a:rPr lang="en-US" sz="1300" dirty="0" smtClean="0"/>
                      <a:t>,</a:t>
                    </a:r>
                    <a:r>
                      <a:rPr lang="ru-RU" sz="1300" dirty="0" smtClean="0"/>
                      <a:t>1</a:t>
                    </a:r>
                    <a:r>
                      <a:rPr lang="en-US" sz="1300" dirty="0" smtClean="0"/>
                      <a:t>%</a:t>
                    </a:r>
                    <a:endParaRPr lang="en-US" dirty="0">
                      <a:solidFill>
                        <a:srgbClr val="C00000"/>
                      </a:solidFill>
                    </a:endParaRPr>
                  </a:p>
                </c:rich>
              </c:tx>
              <c:showVal val="1"/>
            </c:dLbl>
            <c:dLbl>
              <c:idx val="2"/>
              <c:layout>
                <c:manualLayout>
                  <c:x val="-1.648209117922101E-2"/>
                  <c:y val="-1.4461358214691447E-2"/>
                </c:manualLayout>
              </c:layout>
              <c:showVal val="1"/>
            </c:dLbl>
            <c:dLbl>
              <c:idx val="3"/>
              <c:layout>
                <c:manualLayout>
                  <c:x val="-7.6252344774541984E-3"/>
                  <c:y val="-1.0563275955187822E-2"/>
                </c:manualLayout>
              </c:layout>
              <c:showVal val="1"/>
            </c:dLbl>
            <c:dLbl>
              <c:idx val="4"/>
              <c:layout>
                <c:manualLayout>
                  <c:x val="-7.9556886028740448E-3"/>
                  <c:y val="-7.2359699513919592E-3"/>
                </c:manualLayout>
              </c:layout>
              <c:showVal val="1"/>
            </c:dLbl>
            <c:dLbl>
              <c:idx val="5"/>
              <c:layout>
                <c:manualLayout>
                  <c:x val="1.387597456853382E-2"/>
                  <c:y val="-3.0720756790053292E-2"/>
                </c:manualLayout>
              </c:layout>
              <c:showVal val="1"/>
            </c:dLbl>
            <c:dLbl>
              <c:idx val="6"/>
              <c:layout>
                <c:manualLayout>
                  <c:x val="1.4054009430204019E-2"/>
                  <c:y val="-2.5810170987086031E-2"/>
                </c:manualLayout>
              </c:layout>
              <c:showVal val="1"/>
            </c:dLbl>
            <c:dLbl>
              <c:idx val="7"/>
              <c:layout>
                <c:manualLayout>
                  <c:x val="9.6886360743909158E-3"/>
                  <c:y val="-3.3698306081169249E-2"/>
                </c:manualLayout>
              </c:layout>
              <c:showVal val="1"/>
            </c:dLbl>
            <c:txPr>
              <a:bodyPr/>
              <a:lstStyle/>
              <a:p>
                <a:pPr>
                  <a:defRPr sz="13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Val val="1"/>
          </c:dLbls>
          <c:cat>
            <c:strRef>
              <c:f>Лист1!$A$2:$A$10</c:f>
              <c:strCache>
                <c:ptCount val="9"/>
                <c:pt idx="0">
                  <c:v>УВ</c:v>
                </c:pt>
                <c:pt idx="1">
                  <c:v>МЧ</c:v>
                </c:pt>
                <c:pt idx="2">
                  <c:v>ВП</c:v>
                </c:pt>
                <c:pt idx="3">
                  <c:v>ПС</c:v>
                </c:pt>
                <c:pt idx="4">
                  <c:v>ТО</c:v>
                </c:pt>
                <c:pt idx="5">
                  <c:v>БК</c:v>
                </c:pt>
                <c:pt idx="7">
                  <c:v>2019</c:v>
                </c:pt>
                <c:pt idx="8">
                  <c:v>2018 (Iп/г)</c:v>
                </c:pt>
              </c:strCache>
            </c:strRef>
          </c:cat>
          <c:val>
            <c:numRef>
              <c:f>Лист1!$B$2:$B$10</c:f>
              <c:numCache>
                <c:formatCode>0.0%</c:formatCode>
                <c:ptCount val="9"/>
                <c:pt idx="0">
                  <c:v>0.7350000000000001</c:v>
                </c:pt>
                <c:pt idx="1">
                  <c:v>0.46100000000000002</c:v>
                </c:pt>
                <c:pt idx="2">
                  <c:v>0.49000000000000005</c:v>
                </c:pt>
                <c:pt idx="3">
                  <c:v>0.63200000000000012</c:v>
                </c:pt>
                <c:pt idx="4">
                  <c:v>0.70700000000000007</c:v>
                </c:pt>
                <c:pt idx="5">
                  <c:v>0.3610000000000001</c:v>
                </c:pt>
                <c:pt idx="7">
                  <c:v>0.55200000000000005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I полугодие 2018</c:v>
                </c:pt>
              </c:strCache>
            </c:strRef>
          </c:tx>
          <c:spPr>
            <a:solidFill>
              <a:schemeClr val="accent2">
                <a:lumMod val="40000"/>
                <a:lumOff val="60000"/>
              </a:schemeClr>
            </a:solidFill>
            <a:ln w="19050">
              <a:solidFill>
                <a:schemeClr val="tx1"/>
              </a:solidFill>
            </a:ln>
          </c:spPr>
          <c:dPt>
            <c:idx val="7"/>
          </c:dPt>
          <c:dPt>
            <c:idx val="8"/>
          </c:dPt>
          <c:dLbls>
            <c:dLbl>
              <c:idx val="0"/>
              <c:layout>
                <c:manualLayout>
                  <c:x val="2.7199148873634227E-2"/>
                  <c:y val="-1.6280245264814832E-2"/>
                </c:manualLayout>
              </c:layout>
              <c:showVal val="1"/>
            </c:dLbl>
            <c:dLbl>
              <c:idx val="1"/>
              <c:layout>
                <c:manualLayout>
                  <c:x val="2.6923599589929587E-2"/>
                  <c:y val="-1.3114642018878599E-2"/>
                </c:manualLayout>
              </c:layout>
              <c:showVal val="1"/>
            </c:dLbl>
            <c:dLbl>
              <c:idx val="2"/>
              <c:layout>
                <c:manualLayout>
                  <c:x val="2.8745625546806649E-2"/>
                  <c:y val="-1.7305175380977537E-2"/>
                </c:manualLayout>
              </c:layout>
              <c:showVal val="1"/>
            </c:dLbl>
            <c:dLbl>
              <c:idx val="3"/>
              <c:layout>
                <c:manualLayout>
                  <c:x val="2.716054243219599E-2"/>
                  <c:y val="-1.4129607794627325E-2"/>
                </c:manualLayout>
              </c:layout>
              <c:showVal val="1"/>
            </c:dLbl>
            <c:dLbl>
              <c:idx val="4"/>
              <c:layout>
                <c:manualLayout>
                  <c:x val="3.333333333333334E-2"/>
                  <c:y val="-1.6843056043103571E-2"/>
                </c:manualLayout>
              </c:layout>
              <c:showVal val="1"/>
            </c:dLbl>
            <c:dLbl>
              <c:idx val="5"/>
              <c:delete val="1"/>
            </c:dLbl>
            <c:dLbl>
              <c:idx val="6"/>
              <c:layout>
                <c:manualLayout>
                  <c:x val="2.8737204724409469E-2"/>
                  <c:y val="-1.7204758830094688E-2"/>
                </c:manualLayout>
              </c:layout>
              <c:showVal val="1"/>
            </c:dLbl>
            <c:dLbl>
              <c:idx val="7"/>
              <c:layout>
                <c:manualLayout>
                  <c:x val="3.2420825790598427E-2"/>
                  <c:y val="-2.3656310553677912E-2"/>
                </c:manualLayout>
              </c:layout>
              <c:showVal val="1"/>
            </c:dLbl>
            <c:dLbl>
              <c:idx val="8"/>
              <c:layout>
                <c:manualLayout>
                  <c:x val="2.9515108924806754E-2"/>
                  <c:y val="-2.9735051538272758E-2"/>
                </c:manualLayout>
              </c:layout>
              <c:showVal val="1"/>
            </c:dLbl>
            <c:txPr>
              <a:bodyPr/>
              <a:lstStyle/>
              <a:p>
                <a:pPr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Val val="1"/>
          </c:dLbls>
          <c:cat>
            <c:strRef>
              <c:f>Лист1!$A$2:$A$10</c:f>
              <c:strCache>
                <c:ptCount val="9"/>
                <c:pt idx="0">
                  <c:v>УВ</c:v>
                </c:pt>
                <c:pt idx="1">
                  <c:v>МЧ</c:v>
                </c:pt>
                <c:pt idx="2">
                  <c:v>ВП</c:v>
                </c:pt>
                <c:pt idx="3">
                  <c:v>ПС</c:v>
                </c:pt>
                <c:pt idx="4">
                  <c:v>ТО</c:v>
                </c:pt>
                <c:pt idx="5">
                  <c:v>БК</c:v>
                </c:pt>
                <c:pt idx="7">
                  <c:v>2019</c:v>
                </c:pt>
                <c:pt idx="8">
                  <c:v>2018 (Iп/г)</c:v>
                </c:pt>
              </c:strCache>
            </c:strRef>
          </c:cat>
          <c:val>
            <c:numRef>
              <c:f>Лист1!$C$2:$C$10</c:f>
              <c:numCache>
                <c:formatCode>0.0%</c:formatCode>
                <c:ptCount val="9"/>
                <c:pt idx="0">
                  <c:v>0.92600000000000005</c:v>
                </c:pt>
                <c:pt idx="1">
                  <c:v>0.6170000000000001</c:v>
                </c:pt>
                <c:pt idx="2">
                  <c:v>0.77000000000000013</c:v>
                </c:pt>
                <c:pt idx="3">
                  <c:v>0.80800000000000005</c:v>
                </c:pt>
                <c:pt idx="4">
                  <c:v>0.90700000000000003</c:v>
                </c:pt>
                <c:pt idx="8">
                  <c:v>0.77700000000000014</c:v>
                </c:pt>
              </c:numCache>
            </c:numRef>
          </c:val>
        </c:ser>
        <c:dLbls/>
        <c:shape val="box"/>
        <c:axId val="91022464"/>
        <c:axId val="91024000"/>
        <c:axId val="0"/>
      </c:bar3DChart>
      <c:catAx>
        <c:axId val="91022464"/>
        <c:scaling>
          <c:orientation val="minMax"/>
        </c:scaling>
        <c:axPos val="b"/>
        <c:tickLblPos val="nextTo"/>
        <c:spPr>
          <a:ln w="19050">
            <a:solidFill>
              <a:srgbClr val="00B0F0"/>
            </a:solidFill>
          </a:ln>
        </c:spPr>
        <c:txPr>
          <a:bodyPr/>
          <a:lstStyle/>
          <a:p>
            <a:pPr>
              <a:defRPr b="1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endParaRPr lang="ru-RU"/>
          </a:p>
        </c:txPr>
        <c:crossAx val="91024000"/>
        <c:crosses val="autoZero"/>
        <c:auto val="1"/>
        <c:lblAlgn val="ctr"/>
        <c:lblOffset val="100"/>
      </c:catAx>
      <c:valAx>
        <c:axId val="91024000"/>
        <c:scaling>
          <c:orientation val="minMax"/>
        </c:scaling>
        <c:axPos val="l"/>
        <c:majorGridlines/>
        <c:numFmt formatCode="0%" sourceLinked="0"/>
        <c:tickLblPos val="nextTo"/>
        <c:spPr>
          <a:noFill/>
          <a:ln w="19050">
            <a:solidFill>
              <a:schemeClr val="tx1"/>
            </a:solidFill>
          </a:ln>
        </c:spPr>
        <c:txPr>
          <a:bodyPr/>
          <a:lstStyle/>
          <a:p>
            <a:pPr>
              <a:defRPr sz="1600" b="1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endParaRPr lang="ru-RU"/>
          </a:p>
        </c:txPr>
        <c:crossAx val="91022464"/>
        <c:crosses val="autoZero"/>
        <c:crossBetween val="between"/>
      </c:valAx>
      <c:spPr>
        <a:noFill/>
        <a:ln w="25400">
          <a:noFill/>
        </a:ln>
      </c:spPr>
    </c:plotArea>
    <c:legend>
      <c:legendPos val="r"/>
      <c:legendEntry>
        <c:idx val="0"/>
        <c:txPr>
          <a:bodyPr/>
          <a:lstStyle/>
          <a:p>
            <a:pPr>
              <a:defRPr sz="20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endParaRPr lang="ru-RU"/>
          </a:p>
        </c:txPr>
      </c:legendEntry>
      <c:legendEntry>
        <c:idx val="1"/>
        <c:txPr>
          <a:bodyPr/>
          <a:lstStyle/>
          <a:p>
            <a:pPr>
              <a:defRPr sz="20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endParaRPr lang="ru-RU"/>
          </a:p>
        </c:txPr>
      </c:legendEntry>
      <c:layout>
        <c:manualLayout>
          <c:xMode val="edge"/>
          <c:yMode val="edge"/>
          <c:x val="0.25399151177782331"/>
          <c:y val="0.88200634731978544"/>
          <c:w val="0.49443418307778303"/>
          <c:h val="5.90787992212553E-2"/>
        </c:manualLayout>
      </c:layout>
      <c:spPr>
        <a:ln>
          <a:noFill/>
        </a:ln>
      </c:spPr>
      <c:txPr>
        <a:bodyPr/>
        <a:lstStyle/>
        <a:p>
          <a:pPr>
            <a:defRPr sz="2000" b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</c:chart>
  <c:txPr>
    <a:bodyPr/>
    <a:lstStyle/>
    <a:p>
      <a:pPr>
        <a:defRPr sz="1800"/>
      </a:pPr>
      <a:endParaRPr lang="ru-RU"/>
    </a:p>
  </c:txPr>
  <c:externalData r:id="rId1"/>
  <c:userShapes r:id="rId2"/>
</c:chartSpace>
</file>

<file path=ppt/drawing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png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0.19648</cdr:x>
      <cdr:y>0.69883</cdr:y>
    </cdr:from>
    <cdr:to>
      <cdr:x>0.2795</cdr:x>
      <cdr:y>0.76106</cdr:y>
    </cdr:to>
    <cdr:sp macro="" textlink="">
      <cdr:nvSpPr>
        <cdr:cNvPr id="4" name="Прямоугольник 3"/>
        <cdr:cNvSpPr/>
      </cdr:nvSpPr>
      <cdr:spPr>
        <a:xfrm xmlns:a="http://schemas.openxmlformats.org/drawingml/2006/main">
          <a:off x="1704159" y="3799281"/>
          <a:ext cx="720080" cy="338274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r>
            <a:rPr lang="ru-RU" sz="18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7 251</a:t>
          </a:r>
          <a:endParaRPr lang="ru-RU" sz="1800" b="1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0.28227</cdr:x>
      <cdr:y>0.69483</cdr:y>
    </cdr:from>
    <cdr:to>
      <cdr:x>0.3653</cdr:x>
      <cdr:y>0.76106</cdr:y>
    </cdr:to>
    <cdr:sp macro="" textlink="">
      <cdr:nvSpPr>
        <cdr:cNvPr id="5" name="Прямоугольник 4"/>
        <cdr:cNvSpPr/>
      </cdr:nvSpPr>
      <cdr:spPr>
        <a:xfrm xmlns:a="http://schemas.openxmlformats.org/drawingml/2006/main">
          <a:off x="2448272" y="3777515"/>
          <a:ext cx="720080" cy="360040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r>
            <a:rPr lang="ru-RU" sz="1800" b="1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7 014</a:t>
          </a:r>
          <a:endParaRPr lang="ru-RU" sz="1800" b="1" dirty="0">
            <a:solidFill>
              <a:srgbClr val="C0000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0.4982</cdr:x>
      <cdr:y>0.16903</cdr:y>
    </cdr:from>
    <cdr:to>
      <cdr:x>0.98935</cdr:x>
      <cdr:y>0.75635</cdr:y>
    </cdr:to>
    <cdr:pic>
      <cdr:nvPicPr>
        <cdr:cNvPr id="6" name="chart"/>
        <cdr:cNvPicPr>
          <a:picLocks xmlns:a="http://schemas.openxmlformats.org/drawingml/2006/main" noChangeAspect="1"/>
        </cdr:cNvPicPr>
      </cdr:nvPicPr>
      <cdr:blipFill>
        <a:blip xmlns:a="http://schemas.openxmlformats.org/drawingml/2006/main" xmlns:r="http://schemas.openxmlformats.org/officeDocument/2006/relationships" r:embed="rId1"/>
        <a:stretch xmlns:a="http://schemas.openxmlformats.org/drawingml/2006/main">
          <a:fillRect/>
        </a:stretch>
      </cdr:blipFill>
      <cdr:spPr>
        <a:xfrm xmlns:a="http://schemas.openxmlformats.org/drawingml/2006/main">
          <a:off x="4321061" y="918961"/>
          <a:ext cx="4259943" cy="3193026"/>
        </a:xfrm>
        <a:prstGeom xmlns:a="http://schemas.openxmlformats.org/drawingml/2006/main" prst="rect">
          <a:avLst/>
        </a:prstGeom>
      </cdr:spPr>
    </cdr:pic>
  </cdr:relSizeAnchor>
  <cdr:relSizeAnchor xmlns:cdr="http://schemas.openxmlformats.org/drawingml/2006/chartDrawing">
    <cdr:from>
      <cdr:x>0.79701</cdr:x>
      <cdr:y>0.67234</cdr:y>
    </cdr:from>
    <cdr:to>
      <cdr:x>0.90243</cdr:x>
      <cdr:y>0.76506</cdr:y>
    </cdr:to>
    <cdr:sp macro="" textlink="">
      <cdr:nvSpPr>
        <cdr:cNvPr id="2" name="Овал 1"/>
        <cdr:cNvSpPr/>
      </cdr:nvSpPr>
      <cdr:spPr>
        <a:xfrm xmlns:a="http://schemas.openxmlformats.org/drawingml/2006/main">
          <a:off x="6912768" y="3655265"/>
          <a:ext cx="914400" cy="504056"/>
        </a:xfrm>
        <a:prstGeom xmlns:a="http://schemas.openxmlformats.org/drawingml/2006/main" prst="ellipse">
          <a:avLst/>
        </a:prstGeom>
        <a:noFill xmlns:a="http://schemas.openxmlformats.org/drawingml/2006/main"/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ru-RU"/>
        </a:p>
      </cdr:txBody>
    </cdr:sp>
  </cdr:relSizeAnchor>
  <cdr:relSizeAnchor xmlns:cdr="http://schemas.openxmlformats.org/drawingml/2006/chartDrawing">
    <cdr:from>
      <cdr:x>0.80075</cdr:x>
      <cdr:y>0.76506</cdr:y>
    </cdr:from>
    <cdr:to>
      <cdr:x>0.83852</cdr:x>
      <cdr:y>0.85475</cdr:y>
    </cdr:to>
    <cdr:cxnSp macro="">
      <cdr:nvCxnSpPr>
        <cdr:cNvPr id="7" name="Прямая со стрелкой 6"/>
        <cdr:cNvCxnSpPr/>
      </cdr:nvCxnSpPr>
      <cdr:spPr>
        <a:xfrm xmlns:a="http://schemas.openxmlformats.org/drawingml/2006/main" flipH="1">
          <a:off x="6945213" y="4159328"/>
          <a:ext cx="327612" cy="487615"/>
        </a:xfrm>
        <a:prstGeom xmlns:a="http://schemas.openxmlformats.org/drawingml/2006/main" prst="straightConnector1">
          <a:avLst/>
        </a:prstGeom>
        <a:ln xmlns:a="http://schemas.openxmlformats.org/drawingml/2006/main">
          <a:solidFill>
            <a:schemeClr val="tx1"/>
          </a:solidFill>
          <a:tailEnd type="arrow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0.58489</cdr:x>
      <cdr:y>0.85777</cdr:y>
    </cdr:from>
    <cdr:to>
      <cdr:x>0.97509</cdr:x>
      <cdr:y>0.96373</cdr:y>
    </cdr:to>
    <cdr:sp macro="" textlink="">
      <cdr:nvSpPr>
        <cdr:cNvPr id="10" name="Прямоугольник 9"/>
        <cdr:cNvSpPr/>
      </cdr:nvSpPr>
      <cdr:spPr>
        <a:xfrm xmlns:a="http://schemas.openxmlformats.org/drawingml/2006/main">
          <a:off x="5073005" y="4663356"/>
          <a:ext cx="3384376" cy="576062"/>
        </a:xfrm>
        <a:prstGeom xmlns:a="http://schemas.openxmlformats.org/drawingml/2006/main" prst="rect">
          <a:avLst/>
        </a:prstGeom>
        <a:noFill xmlns:a="http://schemas.openxmlformats.org/drawingml/2006/main"/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pPr algn="ctr"/>
          <a:r>
            <a:rPr lang="ru-RU" sz="14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приказ 198/</a:t>
          </a:r>
          <a:r>
            <a:rPr lang="ru-RU" sz="1400" b="1" dirty="0" err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пр</a:t>
          </a:r>
          <a:r>
            <a:rPr lang="ru-RU" sz="14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400" i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(около 81 млн.  руб</a:t>
          </a:r>
          <a:r>
            <a:rPr lang="ru-RU" sz="1400" i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.) </a:t>
          </a:r>
        </a:p>
        <a:p xmlns:a="http://schemas.openxmlformats.org/drawingml/2006/main">
          <a:pPr algn="ctr"/>
          <a:r>
            <a:rPr lang="ru-RU" sz="1400" b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+ </a:t>
          </a:r>
          <a:r>
            <a:rPr lang="ru-RU" sz="14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исключения </a:t>
          </a:r>
          <a:r>
            <a:rPr lang="ru-RU" sz="1400" i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(около 51 млн. руб.)</a:t>
          </a:r>
          <a:endParaRPr lang="ru-RU" sz="1400" i="1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0.01695</cdr:x>
      <cdr:y>0.85075</cdr:y>
    </cdr:from>
    <cdr:to>
      <cdr:x>0.89831</cdr:x>
      <cdr:y>0.92537</cdr:y>
    </cdr:to>
    <cdr:sp macro="" textlink="">
      <cdr:nvSpPr>
        <cdr:cNvPr id="2" name="Прямоугольник 1"/>
        <cdr:cNvSpPr/>
      </cdr:nvSpPr>
      <cdr:spPr>
        <a:xfrm xmlns:a="http://schemas.openxmlformats.org/drawingml/2006/main">
          <a:off x="144016" y="4104456"/>
          <a:ext cx="7488832" cy="360040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r>
            <a:rPr lang="ru-RU" sz="1800" b="1" dirty="0" smtClean="0">
              <a:solidFill>
                <a:srgbClr val="0033CC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ГЖС       560            1 314           1 920           2 499            254              604 </a:t>
          </a:r>
          <a:endParaRPr lang="ru-RU" sz="1800" b="1" dirty="0">
            <a:solidFill>
              <a:srgbClr val="0033CC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0.15829</cdr:x>
      <cdr:y>0.80597</cdr:y>
    </cdr:from>
    <cdr:to>
      <cdr:x>0.15829</cdr:x>
      <cdr:y>0.85075</cdr:y>
    </cdr:to>
    <cdr:cxnSp macro="">
      <cdr:nvCxnSpPr>
        <cdr:cNvPr id="4" name="Прямая со стрелкой 3"/>
        <cdr:cNvCxnSpPr/>
      </cdr:nvCxnSpPr>
      <cdr:spPr>
        <a:xfrm xmlns:a="http://schemas.openxmlformats.org/drawingml/2006/main">
          <a:off x="1344960" y="3888432"/>
          <a:ext cx="0" cy="216024"/>
        </a:xfrm>
        <a:prstGeom xmlns:a="http://schemas.openxmlformats.org/drawingml/2006/main" prst="straightConnector1">
          <a:avLst/>
        </a:prstGeom>
        <a:ln xmlns:a="http://schemas.openxmlformats.org/drawingml/2006/main">
          <a:solidFill>
            <a:srgbClr val="0033CC"/>
          </a:solidFill>
          <a:tailEnd type="arrow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0.28541</cdr:x>
      <cdr:y>0.80597</cdr:y>
    </cdr:from>
    <cdr:to>
      <cdr:x>0.28541</cdr:x>
      <cdr:y>0.85075</cdr:y>
    </cdr:to>
    <cdr:cxnSp macro="">
      <cdr:nvCxnSpPr>
        <cdr:cNvPr id="9" name="Прямая со стрелкой 8"/>
        <cdr:cNvCxnSpPr/>
      </cdr:nvCxnSpPr>
      <cdr:spPr>
        <a:xfrm xmlns:a="http://schemas.openxmlformats.org/drawingml/2006/main">
          <a:off x="2425080" y="3888432"/>
          <a:ext cx="0" cy="216024"/>
        </a:xfrm>
        <a:prstGeom xmlns:a="http://schemas.openxmlformats.org/drawingml/2006/main" prst="straightConnector1">
          <a:avLst/>
        </a:prstGeom>
        <a:ln xmlns:a="http://schemas.openxmlformats.org/drawingml/2006/main">
          <a:solidFill>
            <a:srgbClr val="0033CC"/>
          </a:solidFill>
          <a:tailEnd type="arrow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0.421</cdr:x>
      <cdr:y>0.80597</cdr:y>
    </cdr:from>
    <cdr:to>
      <cdr:x>0.421</cdr:x>
      <cdr:y>0.85075</cdr:y>
    </cdr:to>
    <cdr:cxnSp macro="">
      <cdr:nvCxnSpPr>
        <cdr:cNvPr id="15" name="Прямая со стрелкой 14"/>
        <cdr:cNvCxnSpPr/>
      </cdr:nvCxnSpPr>
      <cdr:spPr>
        <a:xfrm xmlns:a="http://schemas.openxmlformats.org/drawingml/2006/main">
          <a:off x="3577208" y="3888432"/>
          <a:ext cx="0" cy="216024"/>
        </a:xfrm>
        <a:prstGeom xmlns:a="http://schemas.openxmlformats.org/drawingml/2006/main" prst="straightConnector1">
          <a:avLst/>
        </a:prstGeom>
        <a:ln xmlns:a="http://schemas.openxmlformats.org/drawingml/2006/main">
          <a:solidFill>
            <a:srgbClr val="0033CC"/>
          </a:solidFill>
          <a:tailEnd type="arrow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0.55659</cdr:x>
      <cdr:y>0.80597</cdr:y>
    </cdr:from>
    <cdr:to>
      <cdr:x>0.55659</cdr:x>
      <cdr:y>0.85075</cdr:y>
    </cdr:to>
    <cdr:cxnSp macro="">
      <cdr:nvCxnSpPr>
        <cdr:cNvPr id="19" name="Прямая со стрелкой 18"/>
        <cdr:cNvCxnSpPr/>
      </cdr:nvCxnSpPr>
      <cdr:spPr>
        <a:xfrm xmlns:a="http://schemas.openxmlformats.org/drawingml/2006/main">
          <a:off x="4729336" y="3888432"/>
          <a:ext cx="0" cy="216024"/>
        </a:xfrm>
        <a:prstGeom xmlns:a="http://schemas.openxmlformats.org/drawingml/2006/main" prst="straightConnector1">
          <a:avLst/>
        </a:prstGeom>
        <a:ln xmlns:a="http://schemas.openxmlformats.org/drawingml/2006/main">
          <a:solidFill>
            <a:srgbClr val="0033CC"/>
          </a:solidFill>
          <a:tailEnd type="arrow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0.68371</cdr:x>
      <cdr:y>0.80597</cdr:y>
    </cdr:from>
    <cdr:to>
      <cdr:x>0.68371</cdr:x>
      <cdr:y>0.85075</cdr:y>
    </cdr:to>
    <cdr:cxnSp macro="">
      <cdr:nvCxnSpPr>
        <cdr:cNvPr id="24" name="Прямая со стрелкой 23"/>
        <cdr:cNvCxnSpPr/>
      </cdr:nvCxnSpPr>
      <cdr:spPr>
        <a:xfrm xmlns:a="http://schemas.openxmlformats.org/drawingml/2006/main">
          <a:off x="5809456" y="3888432"/>
          <a:ext cx="0" cy="216024"/>
        </a:xfrm>
        <a:prstGeom xmlns:a="http://schemas.openxmlformats.org/drawingml/2006/main" prst="straightConnector1">
          <a:avLst/>
        </a:prstGeom>
        <a:ln xmlns:a="http://schemas.openxmlformats.org/drawingml/2006/main">
          <a:solidFill>
            <a:srgbClr val="0033CC"/>
          </a:solidFill>
          <a:tailEnd type="arrow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0.8193</cdr:x>
      <cdr:y>0.80597</cdr:y>
    </cdr:from>
    <cdr:to>
      <cdr:x>0.8193</cdr:x>
      <cdr:y>0.85075</cdr:y>
    </cdr:to>
    <cdr:cxnSp macro="">
      <cdr:nvCxnSpPr>
        <cdr:cNvPr id="30" name="Прямая со стрелкой 29"/>
        <cdr:cNvCxnSpPr/>
      </cdr:nvCxnSpPr>
      <cdr:spPr>
        <a:xfrm xmlns:a="http://schemas.openxmlformats.org/drawingml/2006/main">
          <a:off x="6961584" y="3888432"/>
          <a:ext cx="0" cy="216024"/>
        </a:xfrm>
        <a:prstGeom xmlns:a="http://schemas.openxmlformats.org/drawingml/2006/main" prst="straightConnector1">
          <a:avLst/>
        </a:prstGeom>
        <a:ln xmlns:a="http://schemas.openxmlformats.org/drawingml/2006/main">
          <a:solidFill>
            <a:srgbClr val="0033CC"/>
          </a:solidFill>
          <a:tailEnd type="arrow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0.80816</cdr:x>
      <cdr:y>0.00571</cdr:y>
    </cdr:from>
    <cdr:to>
      <cdr:x>0.98158</cdr:x>
      <cdr:y>0.06685</cdr:y>
    </cdr:to>
    <cdr:sp macro="" textlink="">
      <cdr:nvSpPr>
        <cdr:cNvPr id="2" name="Прямоугольник 1"/>
        <cdr:cNvSpPr/>
      </cdr:nvSpPr>
      <cdr:spPr>
        <a:xfrm xmlns:a="http://schemas.openxmlformats.org/drawingml/2006/main">
          <a:off x="7302619" y="26985"/>
          <a:ext cx="1567032" cy="288895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r>
            <a:rPr lang="ru-RU" sz="16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 </a:t>
          </a:r>
          <a:r>
            <a:rPr lang="ru-RU" sz="16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на  20.05.2019</a:t>
          </a:r>
          <a:endParaRPr lang="ru-RU" sz="1600" b="1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0.02531</cdr:x>
      <cdr:y>0.78458</cdr:y>
    </cdr:from>
    <cdr:to>
      <cdr:x>0.98158</cdr:x>
      <cdr:y>0.85879</cdr:y>
    </cdr:to>
    <cdr:sp macro="" textlink="">
      <cdr:nvSpPr>
        <cdr:cNvPr id="3" name="Прямоугольник 2"/>
        <cdr:cNvSpPr/>
      </cdr:nvSpPr>
      <cdr:spPr>
        <a:xfrm xmlns:a="http://schemas.openxmlformats.org/drawingml/2006/main">
          <a:off x="228701" y="3707253"/>
          <a:ext cx="8640949" cy="350653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r>
            <a:rPr lang="ru-RU" sz="16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ГЖС       </a:t>
          </a:r>
          <a:r>
            <a:rPr lang="ru-RU" sz="1600" b="1" dirty="0" smtClean="0">
              <a:solidFill>
                <a:srgbClr val="F1417C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467</a:t>
          </a:r>
          <a:r>
            <a:rPr lang="ru-RU" sz="16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(</a:t>
          </a:r>
          <a:r>
            <a:rPr lang="ru-RU" sz="1600" b="1" dirty="0" smtClean="0">
              <a:solidFill>
                <a:srgbClr val="2865FC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25</a:t>
          </a:r>
          <a:r>
            <a:rPr lang="ru-RU" sz="16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)  </a:t>
          </a:r>
          <a:r>
            <a:rPr lang="ru-RU" sz="16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 </a:t>
          </a:r>
          <a:r>
            <a:rPr lang="ru-RU" sz="1600" b="1" dirty="0" smtClean="0">
              <a:solidFill>
                <a:srgbClr val="F1417C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670</a:t>
          </a:r>
          <a:r>
            <a:rPr lang="ru-RU" sz="16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(</a:t>
          </a:r>
          <a:r>
            <a:rPr lang="ru-RU" sz="1600" b="1" dirty="0" smtClean="0">
              <a:solidFill>
                <a:srgbClr val="2865FC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120</a:t>
          </a:r>
          <a:r>
            <a:rPr lang="ru-RU" sz="16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)     </a:t>
          </a:r>
          <a:r>
            <a:rPr lang="ru-RU" sz="1600" b="1" dirty="0" smtClean="0">
              <a:solidFill>
                <a:srgbClr val="F1417C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917</a:t>
          </a:r>
          <a:r>
            <a:rPr lang="ru-RU" sz="16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(</a:t>
          </a:r>
          <a:r>
            <a:rPr lang="ru-RU" sz="1600" b="1" dirty="0" smtClean="0">
              <a:solidFill>
                <a:srgbClr val="2865FC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120</a:t>
          </a:r>
          <a:r>
            <a:rPr lang="ru-RU" sz="16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)   </a:t>
          </a:r>
          <a:r>
            <a:rPr lang="ru-RU" sz="1600" b="1" dirty="0" smtClean="0">
              <a:solidFill>
                <a:srgbClr val="F1417C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1605</a:t>
          </a:r>
          <a:r>
            <a:rPr lang="ru-RU" sz="16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(</a:t>
          </a:r>
          <a:r>
            <a:rPr lang="ru-RU" sz="1600" b="1" dirty="0" smtClean="0">
              <a:solidFill>
                <a:srgbClr val="2865FC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246</a:t>
          </a:r>
          <a:r>
            <a:rPr lang="ru-RU" sz="16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)    </a:t>
          </a:r>
          <a:r>
            <a:rPr lang="ru-RU" sz="1600" b="1" dirty="0" smtClean="0">
              <a:solidFill>
                <a:srgbClr val="F1417C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188</a:t>
          </a:r>
          <a:r>
            <a:rPr lang="ru-RU" sz="16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(</a:t>
          </a:r>
          <a:r>
            <a:rPr lang="ru-RU" sz="1600" b="1" dirty="0" smtClean="0">
              <a:solidFill>
                <a:srgbClr val="2865FC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30</a:t>
          </a:r>
          <a:r>
            <a:rPr lang="ru-RU" sz="16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)      </a:t>
          </a:r>
          <a:r>
            <a:rPr lang="ru-RU" sz="1600" b="1" dirty="0" smtClean="0">
              <a:solidFill>
                <a:srgbClr val="F1417C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178</a:t>
          </a:r>
          <a:r>
            <a:rPr lang="ru-RU" sz="16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(</a:t>
          </a:r>
          <a:r>
            <a:rPr lang="ru-RU" sz="1600" b="1" dirty="0" smtClean="0">
              <a:solidFill>
                <a:srgbClr val="2865FC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4</a:t>
          </a:r>
          <a:r>
            <a:rPr lang="ru-RU" sz="16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)                       </a:t>
          </a:r>
          <a:r>
            <a:rPr lang="ru-RU" sz="1600" b="1" dirty="0" smtClean="0">
              <a:solidFill>
                <a:srgbClr val="F1417C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4023</a:t>
          </a:r>
          <a:r>
            <a:rPr lang="ru-RU" sz="16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(</a:t>
          </a:r>
          <a:r>
            <a:rPr lang="ru-RU" sz="1600" b="1" dirty="0" smtClean="0">
              <a:solidFill>
                <a:srgbClr val="2865FC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545</a:t>
          </a:r>
          <a:r>
            <a:rPr lang="ru-RU" sz="16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) </a:t>
          </a:r>
          <a:endParaRPr lang="ru-RU" sz="16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0.16078</cdr:x>
      <cdr:y>0.72744</cdr:y>
    </cdr:from>
    <cdr:to>
      <cdr:x>0.16078</cdr:x>
      <cdr:y>0.78839</cdr:y>
    </cdr:to>
    <cdr:cxnSp macro="">
      <cdr:nvCxnSpPr>
        <cdr:cNvPr id="5" name="Прямая со стрелкой 4"/>
        <cdr:cNvCxnSpPr/>
      </cdr:nvCxnSpPr>
      <cdr:spPr>
        <a:xfrm xmlns:a="http://schemas.openxmlformats.org/drawingml/2006/main">
          <a:off x="1452827" y="3437241"/>
          <a:ext cx="0" cy="288032"/>
        </a:xfrm>
        <a:prstGeom xmlns:a="http://schemas.openxmlformats.org/drawingml/2006/main" prst="straightConnector1">
          <a:avLst/>
        </a:prstGeom>
        <a:ln xmlns:a="http://schemas.openxmlformats.org/drawingml/2006/main">
          <a:solidFill>
            <a:schemeClr val="tx1"/>
          </a:solidFill>
          <a:tailEnd type="arrow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0.27235</cdr:x>
      <cdr:y>0.72744</cdr:y>
    </cdr:from>
    <cdr:to>
      <cdr:x>0.27235</cdr:x>
      <cdr:y>0.78458</cdr:y>
    </cdr:to>
    <cdr:cxnSp macro="">
      <cdr:nvCxnSpPr>
        <cdr:cNvPr id="9" name="Прямая со стрелкой 8"/>
        <cdr:cNvCxnSpPr/>
      </cdr:nvCxnSpPr>
      <cdr:spPr>
        <a:xfrm xmlns:a="http://schemas.openxmlformats.org/drawingml/2006/main">
          <a:off x="2460939" y="3437241"/>
          <a:ext cx="0" cy="270030"/>
        </a:xfrm>
        <a:prstGeom xmlns:a="http://schemas.openxmlformats.org/drawingml/2006/main" prst="straightConnector1">
          <a:avLst/>
        </a:prstGeom>
        <a:ln xmlns:a="http://schemas.openxmlformats.org/drawingml/2006/main">
          <a:solidFill>
            <a:schemeClr val="tx1"/>
          </a:solidFill>
          <a:tailEnd type="arrow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0.37594</cdr:x>
      <cdr:y>0.73454</cdr:y>
    </cdr:from>
    <cdr:to>
      <cdr:x>0.37594</cdr:x>
      <cdr:y>0.78129</cdr:y>
    </cdr:to>
    <cdr:cxnSp macro="">
      <cdr:nvCxnSpPr>
        <cdr:cNvPr id="17" name="Прямая со стрелкой 16"/>
        <cdr:cNvCxnSpPr/>
      </cdr:nvCxnSpPr>
      <cdr:spPr>
        <a:xfrm xmlns:a="http://schemas.openxmlformats.org/drawingml/2006/main">
          <a:off x="3397043" y="3470813"/>
          <a:ext cx="0" cy="220888"/>
        </a:xfrm>
        <a:prstGeom xmlns:a="http://schemas.openxmlformats.org/drawingml/2006/main" prst="straightConnector1">
          <a:avLst/>
        </a:prstGeom>
        <a:ln xmlns:a="http://schemas.openxmlformats.org/drawingml/2006/main">
          <a:solidFill>
            <a:schemeClr val="tx1"/>
          </a:solidFill>
          <a:tailEnd type="arrow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0.47157</cdr:x>
      <cdr:y>0.72744</cdr:y>
    </cdr:from>
    <cdr:to>
      <cdr:x>0.47157</cdr:x>
      <cdr:y>0.78461</cdr:y>
    </cdr:to>
    <cdr:cxnSp macro="">
      <cdr:nvCxnSpPr>
        <cdr:cNvPr id="23" name="Прямая со стрелкой 22"/>
        <cdr:cNvCxnSpPr/>
      </cdr:nvCxnSpPr>
      <cdr:spPr>
        <a:xfrm xmlns:a="http://schemas.openxmlformats.org/drawingml/2006/main">
          <a:off x="4261139" y="3437241"/>
          <a:ext cx="0" cy="270133"/>
        </a:xfrm>
        <a:prstGeom xmlns:a="http://schemas.openxmlformats.org/drawingml/2006/main" prst="straightConnector1">
          <a:avLst/>
        </a:prstGeom>
        <a:ln xmlns:a="http://schemas.openxmlformats.org/drawingml/2006/main">
          <a:solidFill>
            <a:schemeClr val="tx1"/>
          </a:solidFill>
          <a:tailEnd type="arrow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0.58314</cdr:x>
      <cdr:y>0.72744</cdr:y>
    </cdr:from>
    <cdr:to>
      <cdr:x>0.58314</cdr:x>
      <cdr:y>0.78459</cdr:y>
    </cdr:to>
    <cdr:cxnSp macro="">
      <cdr:nvCxnSpPr>
        <cdr:cNvPr id="28" name="Прямая со стрелкой 27"/>
        <cdr:cNvCxnSpPr/>
      </cdr:nvCxnSpPr>
      <cdr:spPr>
        <a:xfrm xmlns:a="http://schemas.openxmlformats.org/drawingml/2006/main">
          <a:off x="5269251" y="3437241"/>
          <a:ext cx="0" cy="270043"/>
        </a:xfrm>
        <a:prstGeom xmlns:a="http://schemas.openxmlformats.org/drawingml/2006/main" prst="straightConnector1">
          <a:avLst/>
        </a:prstGeom>
        <a:ln xmlns:a="http://schemas.openxmlformats.org/drawingml/2006/main">
          <a:solidFill>
            <a:schemeClr val="tx1"/>
          </a:solidFill>
          <a:tailEnd type="arrow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0.6947</cdr:x>
      <cdr:y>0.72743</cdr:y>
    </cdr:from>
    <cdr:to>
      <cdr:x>0.6947</cdr:x>
      <cdr:y>0.78839</cdr:y>
    </cdr:to>
    <cdr:cxnSp macro="">
      <cdr:nvCxnSpPr>
        <cdr:cNvPr id="32" name="Прямая со стрелкой 31"/>
        <cdr:cNvCxnSpPr/>
      </cdr:nvCxnSpPr>
      <cdr:spPr>
        <a:xfrm xmlns:a="http://schemas.openxmlformats.org/drawingml/2006/main">
          <a:off x="6277363" y="3437229"/>
          <a:ext cx="0" cy="288044"/>
        </a:xfrm>
        <a:prstGeom xmlns:a="http://schemas.openxmlformats.org/drawingml/2006/main" prst="straightConnector1">
          <a:avLst/>
        </a:prstGeom>
        <a:ln xmlns:a="http://schemas.openxmlformats.org/drawingml/2006/main">
          <a:solidFill>
            <a:schemeClr val="tx1"/>
          </a:solidFill>
          <a:tailEnd type="arrow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0.70267</cdr:x>
      <cdr:y>0.54543</cdr:y>
    </cdr:from>
    <cdr:to>
      <cdr:x>0.77439</cdr:x>
      <cdr:y>0.60639</cdr:y>
    </cdr:to>
    <cdr:sp macro="" textlink="">
      <cdr:nvSpPr>
        <cdr:cNvPr id="4" name="Прямоугольник 3"/>
        <cdr:cNvSpPr/>
      </cdr:nvSpPr>
      <cdr:spPr>
        <a:xfrm xmlns:a="http://schemas.openxmlformats.org/drawingml/2006/main">
          <a:off x="6349371" y="2577228"/>
          <a:ext cx="648066" cy="288045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pPr algn="ctr" rtl="0">
            <a:defRPr sz="1600" b="1" i="0" u="none" strike="noStrike" kern="1200" baseline="0">
              <a:solidFill>
                <a:prstClr val="black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r>
            <a:rPr lang="ru-RU" sz="1400" b="1" kern="12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0,6%</a:t>
          </a:r>
        </a:p>
      </cdr:txBody>
    </cdr:sp>
  </cdr:relSizeAnchor>
</c:userShapes>
</file>

<file path=ppt/drawings/drawing4.xml><?xml version="1.0" encoding="utf-8"?>
<c:userShapes xmlns:c="http://schemas.openxmlformats.org/drawingml/2006/chart">
  <cdr:relSizeAnchor xmlns:cdr="http://schemas.openxmlformats.org/drawingml/2006/chartDrawing">
    <cdr:from>
      <cdr:x>0.80816</cdr:x>
      <cdr:y>0.10349</cdr:y>
    </cdr:from>
    <cdr:to>
      <cdr:x>0.98158</cdr:x>
      <cdr:y>0.16463</cdr:y>
    </cdr:to>
    <cdr:sp macro="" textlink="">
      <cdr:nvSpPr>
        <cdr:cNvPr id="2" name="Прямоугольник 1"/>
        <cdr:cNvSpPr/>
      </cdr:nvSpPr>
      <cdr:spPr>
        <a:xfrm xmlns:a="http://schemas.openxmlformats.org/drawingml/2006/main">
          <a:off x="7302619" y="488996"/>
          <a:ext cx="1567032" cy="288895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r>
            <a:rPr lang="ru-RU" sz="16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 </a:t>
          </a:r>
          <a:r>
            <a:rPr lang="ru-RU" sz="16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на  20.05.2019</a:t>
          </a:r>
          <a:endParaRPr lang="ru-RU" sz="1600" b="1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0.02531</cdr:x>
      <cdr:y>0.78458</cdr:y>
    </cdr:from>
    <cdr:to>
      <cdr:x>0.87799</cdr:x>
      <cdr:y>0.85879</cdr:y>
    </cdr:to>
    <cdr:sp macro="" textlink="">
      <cdr:nvSpPr>
        <cdr:cNvPr id="3" name="Прямоугольник 2"/>
        <cdr:cNvSpPr/>
      </cdr:nvSpPr>
      <cdr:spPr>
        <a:xfrm xmlns:a="http://schemas.openxmlformats.org/drawingml/2006/main">
          <a:off x="228691" y="3707271"/>
          <a:ext cx="7704845" cy="350653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ru-RU" sz="16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0.63892</cdr:x>
      <cdr:y>0.54543</cdr:y>
    </cdr:from>
    <cdr:to>
      <cdr:x>0.71064</cdr:x>
      <cdr:y>0.60639</cdr:y>
    </cdr:to>
    <cdr:sp macro="" textlink="">
      <cdr:nvSpPr>
        <cdr:cNvPr id="4" name="Прямоугольник 3"/>
        <cdr:cNvSpPr/>
      </cdr:nvSpPr>
      <cdr:spPr>
        <a:xfrm xmlns:a="http://schemas.openxmlformats.org/drawingml/2006/main">
          <a:off x="5773307" y="2577228"/>
          <a:ext cx="648072" cy="288032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pPr algn="ctr" rtl="0">
            <a:defRPr sz="1600" b="1" i="0" u="none" strike="noStrike" kern="1200" baseline="0">
              <a:solidFill>
                <a:prstClr val="black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 sz="1600" b="1" kern="1200" dirty="0">
            <a:solidFill>
              <a:prstClr val="black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184" cy="496095"/>
          </a:xfrm>
          <a:prstGeom prst="rect">
            <a:avLst/>
          </a:prstGeom>
        </p:spPr>
        <p:txBody>
          <a:bodyPr vert="horz" lIns="91257" tIns="45629" rIns="91257" bIns="45629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50907" y="0"/>
            <a:ext cx="2945184" cy="496095"/>
          </a:xfrm>
          <a:prstGeom prst="rect">
            <a:avLst/>
          </a:prstGeom>
        </p:spPr>
        <p:txBody>
          <a:bodyPr vert="horz" lIns="91257" tIns="45629" rIns="91257" bIns="45629" rtlCol="0"/>
          <a:lstStyle>
            <a:lvl1pPr algn="r">
              <a:defRPr sz="1200"/>
            </a:lvl1pPr>
          </a:lstStyle>
          <a:p>
            <a:fld id="{D64646B1-048C-4CDE-AF0B-51292331B398}" type="datetimeFigureOut">
              <a:rPr lang="ru-RU" smtClean="0"/>
              <a:pPr/>
              <a:t>20.05.2019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28959"/>
            <a:ext cx="2945184" cy="496094"/>
          </a:xfrm>
          <a:prstGeom prst="rect">
            <a:avLst/>
          </a:prstGeom>
        </p:spPr>
        <p:txBody>
          <a:bodyPr vert="horz" lIns="91257" tIns="45629" rIns="91257" bIns="45629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50907" y="9428959"/>
            <a:ext cx="2945184" cy="496094"/>
          </a:xfrm>
          <a:prstGeom prst="rect">
            <a:avLst/>
          </a:prstGeom>
        </p:spPr>
        <p:txBody>
          <a:bodyPr vert="horz" lIns="91257" tIns="45629" rIns="91257" bIns="45629" rtlCol="0" anchor="b"/>
          <a:lstStyle>
            <a:lvl1pPr algn="r">
              <a:defRPr sz="1200"/>
            </a:lvl1pPr>
          </a:lstStyle>
          <a:p>
            <a:fld id="{57D8F559-FA4B-4F06-8936-F86506EB0698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88138218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184" cy="496095"/>
          </a:xfrm>
          <a:prstGeom prst="rect">
            <a:avLst/>
          </a:prstGeom>
        </p:spPr>
        <p:txBody>
          <a:bodyPr vert="horz" lIns="91257" tIns="45629" rIns="91257" bIns="45629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907" y="0"/>
            <a:ext cx="2945184" cy="496095"/>
          </a:xfrm>
          <a:prstGeom prst="rect">
            <a:avLst/>
          </a:prstGeom>
        </p:spPr>
        <p:txBody>
          <a:bodyPr vert="horz" lIns="91257" tIns="45629" rIns="91257" bIns="45629" rtlCol="0"/>
          <a:lstStyle>
            <a:lvl1pPr algn="r">
              <a:defRPr sz="1200"/>
            </a:lvl1pPr>
          </a:lstStyle>
          <a:p>
            <a:fld id="{7A5E1BAC-D209-4EB3-8839-E6DCB6410485}" type="datetimeFigureOut">
              <a:rPr lang="ru-RU" smtClean="0"/>
              <a:pPr/>
              <a:t>20.05.2019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19163" y="744538"/>
            <a:ext cx="4960937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257" tIns="45629" rIns="91257" bIns="45629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293" y="4715273"/>
            <a:ext cx="5439089" cy="4466432"/>
          </a:xfrm>
          <a:prstGeom prst="rect">
            <a:avLst/>
          </a:prstGeom>
        </p:spPr>
        <p:txBody>
          <a:bodyPr vert="horz" lIns="91257" tIns="45629" rIns="91257" bIns="45629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8959"/>
            <a:ext cx="2945184" cy="496094"/>
          </a:xfrm>
          <a:prstGeom prst="rect">
            <a:avLst/>
          </a:prstGeom>
        </p:spPr>
        <p:txBody>
          <a:bodyPr vert="horz" lIns="91257" tIns="45629" rIns="91257" bIns="45629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907" y="9428959"/>
            <a:ext cx="2945184" cy="496094"/>
          </a:xfrm>
          <a:prstGeom prst="rect">
            <a:avLst/>
          </a:prstGeom>
        </p:spPr>
        <p:txBody>
          <a:bodyPr vert="horz" lIns="91257" tIns="45629" rIns="91257" bIns="45629" rtlCol="0" anchor="b"/>
          <a:lstStyle>
            <a:lvl1pPr algn="r">
              <a:defRPr sz="1200"/>
            </a:lvl1pPr>
          </a:lstStyle>
          <a:p>
            <a:fld id="{FBD2C4A9-0D14-4791-82C1-B26B0BB807CB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2553637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D2C4A9-0D14-4791-82C1-B26B0BB807CB}" type="slidenum">
              <a:rPr lang="ru-RU" smtClean="0"/>
              <a:pPr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45226187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D2C4A9-0D14-4791-82C1-B26B0BB807CB}" type="slidenum">
              <a:rPr lang="ru-RU" smtClean="0"/>
              <a:pPr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68645534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D2C4A9-0D14-4791-82C1-B26B0BB807CB}" type="slidenum">
              <a:rPr lang="ru-RU" smtClean="0"/>
              <a:pPr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52964266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D2C4A9-0D14-4791-82C1-B26B0BB807CB}" type="slidenum">
              <a:rPr lang="ru-RU" smtClean="0"/>
              <a:pPr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5296426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FB789-73A6-42FB-AAEF-888709E5FCCF}" type="datetimeFigureOut">
              <a:rPr lang="ru-RU" smtClean="0"/>
              <a:pPr/>
              <a:t>20.05.2019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Rectangle 8"/>
          <p:cNvSpPr/>
          <p:nvPr/>
        </p:nvSpPr>
        <p:spPr>
          <a:xfrm>
            <a:off x="345440" y="2942602"/>
            <a:ext cx="7147931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7572652" y="2944634"/>
            <a:ext cx="1190348" cy="2459736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7712714" y="3136658"/>
            <a:ext cx="910224" cy="2075688"/>
          </a:xfrm>
          <a:prstGeom prst="rect">
            <a:avLst/>
          </a:prstGeom>
          <a:solidFill>
            <a:schemeClr val="accent3">
              <a:alpha val="70000"/>
            </a:schemeClr>
          </a:solidFill>
          <a:ln w="635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445483" y="3055621"/>
            <a:ext cx="6947845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86826" y="4625268"/>
            <a:ext cx="762000" cy="457200"/>
          </a:xfrm>
        </p:spPr>
        <p:txBody>
          <a:bodyPr/>
          <a:lstStyle>
            <a:lvl1pPr algn="ctr">
              <a:defRPr sz="28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5105DD86-2879-4B17-A66E-FFFA54154CEA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11" name="Rectangle 10"/>
          <p:cNvSpPr/>
          <p:nvPr/>
        </p:nvSpPr>
        <p:spPr>
          <a:xfrm>
            <a:off x="541822" y="4559276"/>
            <a:ext cx="6755166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538971" y="3139440"/>
            <a:ext cx="6760868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2805" y="4648200"/>
            <a:ext cx="6553200" cy="457200"/>
          </a:xfrm>
        </p:spPr>
        <p:txBody>
          <a:bodyPr>
            <a:normAutofit/>
          </a:bodyPr>
          <a:lstStyle>
            <a:lvl1pPr marL="0" indent="0" algn="ctr">
              <a:buNone/>
              <a:defRPr sz="1800" cap="all" spc="300" baseline="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4705" y="3227033"/>
            <a:ext cx="6629400" cy="1219201"/>
          </a:xfrm>
        </p:spPr>
        <p:txBody>
          <a:bodyPr anchor="b" anchorCtr="0">
            <a:noAutofit/>
          </a:bodyPr>
          <a:lstStyle>
            <a:lvl1pPr>
              <a:defRPr sz="40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FB789-73A6-42FB-AAEF-888709E5FCCF}" type="datetimeFigureOut">
              <a:rPr lang="ru-RU" smtClean="0"/>
              <a:pPr/>
              <a:t>20.05.2019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05DD86-2879-4B17-A66E-FFFA54154CEA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861702" y="228600"/>
            <a:ext cx="1859280" cy="6122634"/>
          </a:xfrm>
          <a:prstGeom prst="rect">
            <a:avLst/>
          </a:prstGeom>
          <a:solidFill>
            <a:srgbClr val="FFFFFF">
              <a:alpha val="85000"/>
            </a:srgb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955225" y="351409"/>
            <a:ext cx="1672235" cy="587701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48577" y="395427"/>
            <a:ext cx="1485531" cy="5788981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0999"/>
            <a:ext cx="6172200" cy="5791201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FB789-73A6-42FB-AAEF-888709E5FCCF}" type="datetimeFigureOut">
              <a:rPr lang="ru-RU" smtClean="0"/>
              <a:pPr/>
              <a:t>20.05.2019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05DD86-2879-4B17-A66E-FFFA54154CEA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FB789-73A6-42FB-AAEF-888709E5FCCF}" type="datetimeFigureOut">
              <a:rPr lang="ru-RU" smtClean="0"/>
              <a:pPr/>
              <a:t>20.05.2019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05DD86-2879-4B17-A66E-FFFA54154CEA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FB789-73A6-42FB-AAEF-888709E5FCCF}" type="datetimeFigureOut">
              <a:rPr lang="ru-RU" smtClean="0"/>
              <a:pPr/>
              <a:t>20.05.2019</a:t>
            </a:fld>
            <a:endParaRPr lang="ru-RU" dirty="0"/>
          </a:p>
        </p:txBody>
      </p:sp>
      <p:sp>
        <p:nvSpPr>
          <p:cNvPr id="13" name="Rectangle 12"/>
          <p:cNvSpPr/>
          <p:nvPr/>
        </p:nvSpPr>
        <p:spPr>
          <a:xfrm>
            <a:off x="451976" y="2946400"/>
            <a:ext cx="8265160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567656" y="3048000"/>
            <a:ext cx="8033800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05DD86-2879-4B17-A66E-FFFA54154CEA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6" y="3200399"/>
            <a:ext cx="7696200" cy="1295401"/>
          </a:xfrm>
        </p:spPr>
        <p:txBody>
          <a:bodyPr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lang="en-US" sz="4000" kern="1200" cap="all" baseline="0" dirty="0"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675496" y="4541520"/>
            <a:ext cx="7818120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4607510"/>
            <a:ext cx="7696200" cy="523783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75757" y="3124200"/>
            <a:ext cx="7817599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26128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FB789-73A6-42FB-AAEF-888709E5FCCF}" type="datetimeFigureOut">
              <a:rPr lang="ru-RU" smtClean="0"/>
              <a:pPr/>
              <a:t>20.05.2019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05DD86-2879-4B17-A66E-FFFA54154CEA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26128" y="1722438"/>
            <a:ext cx="4040188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128" y="2438400"/>
            <a:ext cx="4040188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400"/>
            <a:ext cx="4041775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FB789-73A6-42FB-AAEF-888709E5FCCF}" type="datetimeFigureOut">
              <a:rPr lang="ru-RU" smtClean="0"/>
              <a:pPr/>
              <a:t>20.05.2019</a:t>
            </a:fld>
            <a:endParaRPr lang="ru-RU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05DD86-2879-4B17-A66E-FFFA54154CEA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FB789-73A6-42FB-AAEF-888709E5FCCF}" type="datetimeFigureOut">
              <a:rPr lang="ru-RU" smtClean="0"/>
              <a:pPr/>
              <a:t>20.05.2019</a:t>
            </a:fld>
            <a:endParaRPr lang="ru-RU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05DD86-2879-4B17-A66E-FFFA54154CEA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 useBgFill="1">
        <p:nvSpPr>
          <p:cNvPr id="11" name="Rounded Rectangle 10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FB789-73A6-42FB-AAEF-888709E5FCCF}" type="datetimeFigureOut">
              <a:rPr lang="ru-RU" smtClean="0"/>
              <a:pPr/>
              <a:t>20.05.2019</a:t>
            </a:fld>
            <a:endParaRPr lang="ru-RU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05DD86-2879-4B17-A66E-FFFA54154CEA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 useBgFill="1">
        <p:nvSpPr>
          <p:cNvPr id="12" name="Rounded Rectangle 11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685800"/>
            <a:ext cx="4572000" cy="525780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FB789-73A6-42FB-AAEF-888709E5FCCF}" type="datetimeFigureOut">
              <a:rPr lang="ru-RU" smtClean="0"/>
              <a:pPr/>
              <a:t>20.05.2019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05DD86-2879-4B17-A66E-FFFA54154CEA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8" name="Rectangle 7"/>
          <p:cNvSpPr/>
          <p:nvPr/>
        </p:nvSpPr>
        <p:spPr>
          <a:xfrm>
            <a:off x="560034" y="1505712"/>
            <a:ext cx="2716566" cy="3523488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676690" y="1642472"/>
            <a:ext cx="2483254" cy="3234328"/>
          </a:xfrm>
          <a:prstGeom prst="rect">
            <a:avLst/>
          </a:prstGeom>
          <a:solidFill>
            <a:srgbClr val="FFFFFF"/>
          </a:solidFill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9000" y="2971800"/>
            <a:ext cx="2298634" cy="1752600"/>
          </a:xfrm>
        </p:spPr>
        <p:txBody>
          <a:bodyPr/>
          <a:lstStyle>
            <a:lvl1pPr marL="0" indent="0">
              <a:spcBef>
                <a:spcPts val="400"/>
              </a:spcBef>
              <a:buNone/>
              <a:defRPr sz="140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9000" y="1734312"/>
            <a:ext cx="2298634" cy="1191620"/>
          </a:xfrm>
        </p:spPr>
        <p:txBody>
          <a:bodyPr anchor="b">
            <a:normAutofit/>
          </a:bodyPr>
          <a:lstStyle>
            <a:lvl1pPr algn="l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 useBgFill="1">
        <p:nvSpPr>
          <p:cNvPr id="9" name="Rounded Rectangle 8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5800" y="621437"/>
            <a:ext cx="7772400" cy="4331564"/>
          </a:xfrm>
          <a:solidFill>
            <a:schemeClr val="bg2"/>
          </a:solidFill>
          <a:ln>
            <a:noFill/>
          </a:ln>
          <a:effectLst>
            <a:softEdge rad="12700"/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dirty="0" smtClean="0"/>
              <a:t>Вставка рисунка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FB789-73A6-42FB-AAEF-888709E5FCCF}" type="datetimeFigureOut">
              <a:rPr lang="ru-RU" smtClean="0"/>
              <a:pPr/>
              <a:t>20.05.2019</a:t>
            </a:fld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05DD86-2879-4B17-A66E-FFFA54154CEA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10" name="Rectangle 9"/>
          <p:cNvSpPr/>
          <p:nvPr/>
        </p:nvSpPr>
        <p:spPr>
          <a:xfrm>
            <a:off x="685800" y="4953000"/>
            <a:ext cx="7772400" cy="13716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761999" y="5029200"/>
            <a:ext cx="7600765" cy="1202924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13" name="Rectangle 12"/>
          <p:cNvSpPr/>
          <p:nvPr/>
        </p:nvSpPr>
        <p:spPr>
          <a:xfrm>
            <a:off x="914400" y="5638800"/>
            <a:ext cx="7328514" cy="451696"/>
          </a:xfrm>
          <a:prstGeom prst="rect">
            <a:avLst/>
          </a:prstGeom>
          <a:solidFill>
            <a:schemeClr val="accent1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605589" y="5074920"/>
            <a:ext cx="7946136" cy="1097280"/>
          </a:xfrm>
          <a:prstGeom prst="rect">
            <a:avLst/>
          </a:prstGeom>
          <a:noFill/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56289" y="5656556"/>
            <a:ext cx="7244736" cy="401715"/>
          </a:xfrm>
        </p:spPr>
        <p:txBody>
          <a:bodyPr anchor="ctr">
            <a:normAutofit/>
          </a:bodyPr>
          <a:lstStyle>
            <a:lvl1pPr marL="0" indent="0" algn="ctr">
              <a:buNone/>
              <a:defRPr sz="15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05400"/>
            <a:ext cx="7328514" cy="523043"/>
          </a:xfrm>
        </p:spPr>
        <p:txBody>
          <a:bodyPr anchor="ctr" anchorCtr="0"/>
          <a:lstStyle>
            <a:lvl1pPr algn="ctr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 useBgFill="1">
        <p:nvSpPr>
          <p:cNvPr id="7" name="Rounded Rectangle 6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82296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515FB789-73A6-42FB-AAEF-888709E5FCCF}" type="datetimeFigureOut">
              <a:rPr lang="ru-RU" smtClean="0"/>
              <a:pPr/>
              <a:t>20.05.2019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5105DD86-2879-4B17-A66E-FFFA54154CEA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9" name="Rectangle 8"/>
          <p:cNvSpPr/>
          <p:nvPr/>
        </p:nvSpPr>
        <p:spPr>
          <a:xfrm>
            <a:off x="274320" y="278166"/>
            <a:ext cx="8595360" cy="132588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72863" y="372862"/>
            <a:ext cx="8380520" cy="111858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3500" kern="1200" cap="all" baseline="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Объект 2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xmlns="" val="1677032454"/>
              </p:ext>
            </p:extLst>
          </p:nvPr>
        </p:nvGraphicFramePr>
        <p:xfrm>
          <a:off x="291083" y="1086313"/>
          <a:ext cx="8673405" cy="54366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323528" y="260648"/>
            <a:ext cx="8640960" cy="830997"/>
          </a:xfrm>
          <a:prstGeom prst="rect">
            <a:avLst/>
          </a:prstGeom>
          <a:solidFill>
            <a:schemeClr val="bg1">
              <a:alpha val="68000"/>
            </a:schemeClr>
          </a:solidFill>
        </p:spPr>
        <p:txBody>
          <a:bodyPr wrap="square">
            <a:spAutoFit/>
          </a:bodyPr>
          <a:lstStyle/>
          <a:p>
            <a:pPr algn="ctr" fontAlgn="t"/>
            <a:r>
              <a:rPr lang="ru-RU" sz="2400" b="1" dirty="0">
                <a:solidFill>
                  <a:srgbClr val="000000"/>
                </a:solidFill>
                <a:latin typeface="Times New Roman"/>
              </a:rPr>
              <a:t>Итоги </a:t>
            </a:r>
            <a:r>
              <a:rPr lang="ru-RU" sz="2400" b="1" dirty="0" smtClean="0">
                <a:solidFill>
                  <a:srgbClr val="000000"/>
                </a:solidFill>
                <a:latin typeface="Times New Roman"/>
              </a:rPr>
              <a:t>выдачи и реализации ГЖС </a:t>
            </a:r>
          </a:p>
          <a:p>
            <a:pPr algn="ctr" fontAlgn="t"/>
            <a:r>
              <a:rPr lang="ru-RU" sz="2400" b="1" dirty="0" smtClean="0">
                <a:solidFill>
                  <a:srgbClr val="000000"/>
                </a:solidFill>
                <a:latin typeface="Times New Roman"/>
              </a:rPr>
              <a:t>по </a:t>
            </a:r>
            <a:r>
              <a:rPr lang="ru-RU" sz="2400" b="1" dirty="0">
                <a:solidFill>
                  <a:srgbClr val="000000"/>
                </a:solidFill>
                <a:latin typeface="Times New Roman"/>
              </a:rPr>
              <a:t>графику 2018 </a:t>
            </a:r>
            <a:r>
              <a:rPr lang="ru-RU" sz="2400" b="1" dirty="0" smtClean="0">
                <a:solidFill>
                  <a:srgbClr val="000000"/>
                </a:solidFill>
                <a:latin typeface="Times New Roman"/>
              </a:rPr>
              <a:t>года (</a:t>
            </a:r>
            <a:r>
              <a:rPr lang="ru-RU" sz="2400" b="1" i="1" dirty="0" smtClean="0">
                <a:solidFill>
                  <a:srgbClr val="000000"/>
                </a:solidFill>
                <a:latin typeface="Times New Roman"/>
              </a:rPr>
              <a:t>на 20.05.2019</a:t>
            </a:r>
            <a:r>
              <a:rPr lang="ru-RU" sz="2400" b="1" dirty="0" smtClean="0">
                <a:solidFill>
                  <a:srgbClr val="000000"/>
                </a:solidFill>
                <a:latin typeface="Times New Roman"/>
              </a:rPr>
              <a:t>)</a:t>
            </a:r>
            <a:endParaRPr lang="ru-RU" sz="2400" b="1" dirty="0">
              <a:solidFill>
                <a:srgbClr val="000000"/>
              </a:solidFill>
              <a:latin typeface="Times New Roman"/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23528" y="260648"/>
            <a:ext cx="1429074" cy="825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23642466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5536" y="1144204"/>
            <a:ext cx="8564102" cy="193899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lvl="0" algn="ctr"/>
            <a:r>
              <a:rPr lang="ru-RU" sz="1500" b="1" dirty="0" smtClean="0">
                <a:latin typeface="Times New Roman"/>
                <a:ea typeface="Times New Roman"/>
              </a:rPr>
              <a:t>Мероприятия</a:t>
            </a:r>
            <a:r>
              <a:rPr lang="ru-RU" sz="1500" dirty="0" smtClean="0">
                <a:latin typeface="Times New Roman"/>
                <a:ea typeface="Times New Roman"/>
              </a:rPr>
              <a:t> </a:t>
            </a:r>
            <a:r>
              <a:rPr lang="ru-RU" sz="1500" dirty="0">
                <a:latin typeface="Times New Roman"/>
                <a:ea typeface="Times New Roman"/>
              </a:rPr>
              <a:t>по обеспечению жильем категорий граждан, государственные обязательства </a:t>
            </a:r>
            <a:r>
              <a:rPr lang="ru-RU" sz="1500" dirty="0" smtClean="0">
                <a:latin typeface="Times New Roman"/>
                <a:ea typeface="Times New Roman"/>
              </a:rPr>
              <a:t/>
            </a:r>
            <a:br>
              <a:rPr lang="ru-RU" sz="1500" dirty="0" smtClean="0">
                <a:latin typeface="Times New Roman"/>
                <a:ea typeface="Times New Roman"/>
              </a:rPr>
            </a:br>
            <a:r>
              <a:rPr lang="ru-RU" sz="1500" dirty="0" smtClean="0">
                <a:latin typeface="Times New Roman"/>
                <a:ea typeface="Times New Roman"/>
              </a:rPr>
              <a:t>по </a:t>
            </a:r>
            <a:r>
              <a:rPr lang="ru-RU" sz="1500" dirty="0">
                <a:latin typeface="Times New Roman"/>
                <a:ea typeface="Times New Roman"/>
              </a:rPr>
              <a:t>обеспечению жильем которых установлены федеральным законодательством</a:t>
            </a:r>
            <a:r>
              <a:rPr lang="ru-RU" sz="1500" dirty="0" smtClean="0">
                <a:latin typeface="Times New Roman"/>
                <a:ea typeface="Times New Roman"/>
              </a:rPr>
              <a:t>, </a:t>
            </a:r>
          </a:p>
          <a:p>
            <a:pPr lvl="0" algn="ctr"/>
            <a:r>
              <a:rPr lang="ru-RU" sz="1500" b="1" dirty="0" smtClean="0">
                <a:latin typeface="Times New Roman" pitchFamily="18" charset="0"/>
                <a:cs typeface="Times New Roman" pitchFamily="18" charset="0"/>
              </a:rPr>
              <a:t>ведомственной </a:t>
            </a:r>
            <a:r>
              <a:rPr lang="ru-RU" sz="1500" b="1" dirty="0">
                <a:latin typeface="Times New Roman" pitchFamily="18" charset="0"/>
                <a:cs typeface="Times New Roman" pitchFamily="18" charset="0"/>
              </a:rPr>
              <a:t>целевой программы </a:t>
            </a:r>
            <a:r>
              <a:rPr lang="ru-RU" sz="15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15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Оказание государственной поддержки гражданам </a:t>
            </a:r>
            <a:r>
              <a:rPr lang="ru-RU" sz="15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5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5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sz="15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обеспечении жильем и оплате жилищно-коммунальных услуг» </a:t>
            </a:r>
            <a:endParaRPr lang="ru-RU" sz="1500" dirty="0" smtClean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ctr"/>
            <a:r>
              <a:rPr lang="ru-RU" sz="15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государственной </a:t>
            </a:r>
            <a:r>
              <a:rPr lang="ru-RU" sz="15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программы Российской Федерации </a:t>
            </a:r>
            <a:r>
              <a:rPr lang="ru-RU" sz="15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«Обеспечение доступным </a:t>
            </a:r>
            <a:r>
              <a:rPr lang="ru-RU" sz="15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5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5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ru-RU" sz="15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комфортным жильем и коммунальными услугами граждан Российской Федерации</a:t>
            </a:r>
            <a:r>
              <a:rPr lang="ru-RU" sz="15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» </a:t>
            </a:r>
          </a:p>
          <a:p>
            <a:pPr lvl="0" algn="ctr"/>
            <a:r>
              <a:rPr lang="ru-RU" sz="15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i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(постановление Правительства Российской Федерации от 30 января 2019 № 62 «О внесении изменений в некоторые акты Правительства Российской Фе</a:t>
            </a:r>
            <a:r>
              <a:rPr lang="ru-RU" sz="15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дерации»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395536" y="332656"/>
            <a:ext cx="8564102" cy="769441"/>
          </a:xfrm>
          <a:prstGeom prst="rect">
            <a:avLst/>
          </a:prstGeom>
          <a:solidFill>
            <a:srgbClr val="DBEDFD"/>
          </a:solidFill>
        </p:spPr>
        <p:txBody>
          <a:bodyPr wrap="square">
            <a:spAutoFit/>
          </a:bodyPr>
          <a:lstStyle/>
          <a:p>
            <a:pPr lvl="0" algn="ctr"/>
            <a:r>
              <a:rPr lang="ru-RU" sz="2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Оформление </a:t>
            </a:r>
            <a:r>
              <a:rPr lang="ru-RU" sz="22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государственных </a:t>
            </a:r>
            <a:r>
              <a:rPr lang="ru-RU" sz="2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жилищных сертификатов </a:t>
            </a:r>
            <a:endParaRPr lang="ru-RU" sz="2200" b="1" dirty="0" smtClean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ctr"/>
            <a:r>
              <a:rPr lang="ru-RU" sz="22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sz="2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2019 году 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350734" y="3297000"/>
            <a:ext cx="2374218" cy="171617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 smtClean="0">
                <a:solidFill>
                  <a:schemeClr val="tx1"/>
                </a:solidFill>
                <a:latin typeface="Times New Roman"/>
                <a:ea typeface="Times New Roman"/>
              </a:rPr>
              <a:t>Обеспечение жильем военнослужащих, сотрудников </a:t>
            </a:r>
            <a:r>
              <a:rPr lang="ru-RU" sz="1400" b="1" dirty="0">
                <a:solidFill>
                  <a:schemeClr val="tx1"/>
                </a:solidFill>
                <a:latin typeface="Times New Roman"/>
                <a:ea typeface="Times New Roman"/>
              </a:rPr>
              <a:t>органов внутренних дел, подлежащие увольнению с военной службы (службы), </a:t>
            </a:r>
            <a:r>
              <a:rPr lang="ru-RU" sz="1400" b="1" dirty="0" smtClean="0">
                <a:solidFill>
                  <a:schemeClr val="tx1"/>
                </a:solidFill>
                <a:latin typeface="Times New Roman"/>
                <a:ea typeface="Times New Roman"/>
              </a:rPr>
              <a:t>и </a:t>
            </a:r>
            <a:r>
              <a:rPr lang="ru-RU" sz="1400" b="1" dirty="0">
                <a:solidFill>
                  <a:schemeClr val="tx1"/>
                </a:solidFill>
                <a:latin typeface="Times New Roman"/>
                <a:ea typeface="Times New Roman"/>
              </a:rPr>
              <a:t>приравненные к ним </a:t>
            </a:r>
            <a:r>
              <a:rPr lang="ru-RU" sz="1400" b="1" dirty="0" smtClean="0">
                <a:solidFill>
                  <a:schemeClr val="tx1"/>
                </a:solidFill>
                <a:latin typeface="Times New Roman"/>
                <a:ea typeface="Times New Roman"/>
              </a:rPr>
              <a:t>лица  </a:t>
            </a:r>
            <a:r>
              <a:rPr lang="ru-RU" sz="1400" b="1" dirty="0" smtClean="0">
                <a:solidFill>
                  <a:srgbClr val="C00000"/>
                </a:solidFill>
                <a:latin typeface="Times New Roman"/>
                <a:ea typeface="Times New Roman"/>
              </a:rPr>
              <a:t>(УВ)</a:t>
            </a:r>
            <a:endParaRPr lang="ru-RU" sz="1400" b="1" dirty="0">
              <a:solidFill>
                <a:srgbClr val="C00000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119600" y="3306823"/>
            <a:ext cx="2110200" cy="174017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 smtClean="0">
                <a:solidFill>
                  <a:schemeClr val="tx1"/>
                </a:solidFill>
                <a:latin typeface="Times New Roman"/>
                <a:ea typeface="Times New Roman"/>
              </a:rPr>
              <a:t>Обеспечение жильем граждан, признанных </a:t>
            </a:r>
            <a:br>
              <a:rPr lang="ru-RU" sz="1400" b="1" dirty="0" smtClean="0">
                <a:solidFill>
                  <a:schemeClr val="tx1"/>
                </a:solidFill>
                <a:latin typeface="Times New Roman"/>
                <a:ea typeface="Times New Roman"/>
              </a:rPr>
            </a:br>
            <a:r>
              <a:rPr lang="ru-RU" sz="1400" b="1" dirty="0" smtClean="0">
                <a:solidFill>
                  <a:schemeClr val="tx1"/>
                </a:solidFill>
                <a:latin typeface="Times New Roman"/>
                <a:ea typeface="Times New Roman"/>
              </a:rPr>
              <a:t>в установленном  порядке вынужденными  переселенцами  </a:t>
            </a:r>
            <a:r>
              <a:rPr lang="ru-RU" sz="1400" b="1" dirty="0" smtClean="0">
                <a:solidFill>
                  <a:srgbClr val="C00000"/>
                </a:solidFill>
                <a:latin typeface="Times New Roman"/>
                <a:ea typeface="Times New Roman"/>
              </a:rPr>
              <a:t>(ВП)</a:t>
            </a:r>
            <a:endParaRPr lang="ru-RU" sz="1400" b="1" dirty="0">
              <a:solidFill>
                <a:srgbClr val="C00000"/>
              </a:solidFill>
              <a:latin typeface="Times New Roman"/>
              <a:ea typeface="Times New Roman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5724128" y="3311305"/>
            <a:ext cx="2808312" cy="174017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 smtClean="0">
                <a:solidFill>
                  <a:schemeClr val="tx1"/>
                </a:solidFill>
                <a:latin typeface="Times New Roman"/>
                <a:ea typeface="Times New Roman"/>
              </a:rPr>
              <a:t>Обеспечение жильем граждан, пострадавших в результате радиационных </a:t>
            </a:r>
            <a:r>
              <a:rPr lang="ru-RU" sz="1400" b="1" dirty="0">
                <a:solidFill>
                  <a:schemeClr val="tx1"/>
                </a:solidFill>
                <a:latin typeface="Times New Roman"/>
                <a:ea typeface="Times New Roman"/>
              </a:rPr>
              <a:t>аварий и катастроф, </a:t>
            </a:r>
            <a:r>
              <a:rPr lang="ru-RU" sz="1400" b="1" dirty="0" smtClean="0">
                <a:solidFill>
                  <a:schemeClr val="tx1"/>
                </a:solidFill>
                <a:latin typeface="Times New Roman"/>
                <a:ea typeface="Times New Roman"/>
              </a:rPr>
              <a:t>участников ликвидации  последствий таких аварий и </a:t>
            </a:r>
            <a:r>
              <a:rPr lang="ru-RU" sz="1400" b="1" dirty="0">
                <a:solidFill>
                  <a:schemeClr val="tx1"/>
                </a:solidFill>
                <a:latin typeface="Times New Roman"/>
                <a:ea typeface="Times New Roman"/>
              </a:rPr>
              <a:t>приравненные к ним лица </a:t>
            </a:r>
            <a:r>
              <a:rPr lang="ru-RU" sz="1400" b="1" dirty="0" smtClean="0">
                <a:solidFill>
                  <a:srgbClr val="C00000"/>
                </a:solidFill>
                <a:latin typeface="Times New Roman"/>
                <a:ea typeface="Times New Roman"/>
              </a:rPr>
              <a:t>(МЧ)</a:t>
            </a:r>
            <a:endParaRPr lang="ru-RU" sz="1400" b="1" dirty="0">
              <a:solidFill>
                <a:srgbClr val="C00000"/>
              </a:solidFill>
              <a:latin typeface="Times New Roman"/>
              <a:ea typeface="Times New Roman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722258" y="5229200"/>
            <a:ext cx="2354297" cy="131606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 smtClean="0">
                <a:solidFill>
                  <a:schemeClr val="tx1"/>
                </a:solidFill>
                <a:latin typeface="Times New Roman"/>
                <a:ea typeface="Times New Roman"/>
              </a:rPr>
              <a:t>Обеспечение жильем граждан</a:t>
            </a:r>
            <a:r>
              <a:rPr lang="ru-RU" sz="1400" b="1" dirty="0">
                <a:solidFill>
                  <a:schemeClr val="tx1"/>
                </a:solidFill>
                <a:latin typeface="Times New Roman"/>
                <a:ea typeface="Times New Roman"/>
              </a:rPr>
              <a:t>, выезжающих из районов Крайнего Севера и приравненных к ним </a:t>
            </a:r>
            <a:r>
              <a:rPr lang="ru-RU" sz="1400" b="1" dirty="0" smtClean="0">
                <a:solidFill>
                  <a:schemeClr val="tx1"/>
                </a:solidFill>
                <a:latin typeface="Times New Roman"/>
                <a:ea typeface="Times New Roman"/>
              </a:rPr>
              <a:t>местностей  </a:t>
            </a:r>
            <a:r>
              <a:rPr lang="ru-RU" sz="1400" b="1" dirty="0" smtClean="0">
                <a:solidFill>
                  <a:srgbClr val="C00000"/>
                </a:solidFill>
                <a:latin typeface="Times New Roman"/>
                <a:ea typeface="Times New Roman"/>
              </a:rPr>
              <a:t>(ПС)</a:t>
            </a:r>
            <a:endParaRPr lang="ru-RU" sz="1400" b="1" dirty="0">
              <a:solidFill>
                <a:srgbClr val="C00000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3563888" y="5231686"/>
            <a:ext cx="2592288" cy="131606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 smtClean="0">
                <a:solidFill>
                  <a:schemeClr val="tx1"/>
                </a:solidFill>
                <a:latin typeface="Times New Roman"/>
                <a:ea typeface="Times New Roman"/>
              </a:rPr>
              <a:t>Обеспечение жильем граждан</a:t>
            </a:r>
            <a:r>
              <a:rPr lang="ru-RU" sz="1400" b="1" dirty="0">
                <a:solidFill>
                  <a:schemeClr val="tx1"/>
                </a:solidFill>
                <a:latin typeface="Times New Roman"/>
                <a:ea typeface="Times New Roman"/>
              </a:rPr>
              <a:t>, подлежащих переселению из закрытых административно-территориальных образований </a:t>
            </a:r>
            <a:r>
              <a:rPr lang="ru-RU" sz="1400" b="1" dirty="0" smtClean="0">
                <a:solidFill>
                  <a:schemeClr val="tx1"/>
                </a:solidFill>
                <a:latin typeface="Times New Roman"/>
                <a:ea typeface="Times New Roman"/>
              </a:rPr>
              <a:t> </a:t>
            </a:r>
            <a:r>
              <a:rPr lang="ru-RU" sz="1400" b="1" dirty="0" smtClean="0">
                <a:solidFill>
                  <a:srgbClr val="C00000"/>
                </a:solidFill>
                <a:latin typeface="Times New Roman"/>
                <a:ea typeface="Times New Roman"/>
              </a:rPr>
              <a:t>(ТО)</a:t>
            </a:r>
            <a:endParaRPr lang="ru-RU" sz="1400" b="1" dirty="0">
              <a:solidFill>
                <a:srgbClr val="C00000"/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6741800" y="5229199"/>
            <a:ext cx="2182015" cy="131606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 smtClean="0">
                <a:solidFill>
                  <a:schemeClr val="tx1"/>
                </a:solidFill>
                <a:latin typeface="Times New Roman"/>
                <a:ea typeface="Times New Roman"/>
              </a:rPr>
              <a:t>Обеспечение </a:t>
            </a:r>
            <a:r>
              <a:rPr lang="ru-RU" sz="1400" b="1" dirty="0" smtClean="0">
                <a:solidFill>
                  <a:schemeClr val="tx1"/>
                </a:solidFill>
                <a:latin typeface="Times New Roman"/>
                <a:ea typeface="Times New Roman"/>
              </a:rPr>
              <a:t>жильем </a:t>
            </a:r>
            <a:r>
              <a:rPr lang="ru-RU" sz="1400" b="1" dirty="0" smtClean="0">
                <a:solidFill>
                  <a:schemeClr val="tx1"/>
                </a:solidFill>
                <a:latin typeface="Times New Roman"/>
                <a:ea typeface="Times New Roman"/>
              </a:rPr>
              <a:t>граждан, подлежащих переселению с территории комплекса </a:t>
            </a:r>
            <a:r>
              <a:rPr lang="ru-RU" sz="1400" b="1" dirty="0">
                <a:solidFill>
                  <a:schemeClr val="tx1"/>
                </a:solidFill>
                <a:latin typeface="Times New Roman"/>
                <a:ea typeface="Times New Roman"/>
              </a:rPr>
              <a:t>«Байконур</a:t>
            </a:r>
            <a:r>
              <a:rPr lang="ru-RU" sz="1400" b="1" dirty="0" smtClean="0">
                <a:solidFill>
                  <a:schemeClr val="tx1"/>
                </a:solidFill>
                <a:latin typeface="Times New Roman"/>
                <a:ea typeface="Times New Roman"/>
              </a:rPr>
              <a:t>» </a:t>
            </a:r>
            <a:r>
              <a:rPr lang="ru-RU" sz="1400" b="1" dirty="0" smtClean="0">
                <a:solidFill>
                  <a:srgbClr val="C00000"/>
                </a:solidFill>
                <a:latin typeface="Times New Roman"/>
                <a:ea typeface="Times New Roman"/>
              </a:rPr>
              <a:t>(БК)</a:t>
            </a:r>
            <a:endParaRPr lang="ru-RU" sz="1400" b="1" dirty="0">
              <a:solidFill>
                <a:srgbClr val="C00000"/>
              </a:solidFill>
            </a:endParaRPr>
          </a:p>
        </p:txBody>
      </p:sp>
      <p:cxnSp>
        <p:nvCxnSpPr>
          <p:cNvPr id="12" name="Прямая соединительная линия 11"/>
          <p:cNvCxnSpPr>
            <a:endCxn id="3" idx="0"/>
          </p:cNvCxnSpPr>
          <p:nvPr/>
        </p:nvCxnSpPr>
        <p:spPr>
          <a:xfrm>
            <a:off x="1537843" y="3083196"/>
            <a:ext cx="0" cy="21380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/>
        </p:nvCxnSpPr>
        <p:spPr>
          <a:xfrm>
            <a:off x="2915816" y="3083196"/>
            <a:ext cx="0" cy="213139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/>
          <p:nvPr/>
        </p:nvCxnSpPr>
        <p:spPr>
          <a:xfrm>
            <a:off x="4174700" y="3095197"/>
            <a:ext cx="0" cy="18980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единительная линия 25"/>
          <p:cNvCxnSpPr/>
          <p:nvPr/>
        </p:nvCxnSpPr>
        <p:spPr>
          <a:xfrm>
            <a:off x="5436096" y="3095197"/>
            <a:ext cx="0" cy="213400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единительная линия 30"/>
          <p:cNvCxnSpPr>
            <a:endCxn id="5" idx="0"/>
          </p:cNvCxnSpPr>
          <p:nvPr/>
        </p:nvCxnSpPr>
        <p:spPr>
          <a:xfrm>
            <a:off x="7128284" y="3083196"/>
            <a:ext cx="0" cy="22810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Прямая соединительная линия 35"/>
          <p:cNvCxnSpPr/>
          <p:nvPr/>
        </p:nvCxnSpPr>
        <p:spPr>
          <a:xfrm>
            <a:off x="8676456" y="3083196"/>
            <a:ext cx="0" cy="213139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27794653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3528" y="332656"/>
            <a:ext cx="8227967" cy="792088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Динамика потребности  в ГЖС</a:t>
            </a:r>
          </a:p>
          <a:p>
            <a:pPr algn="ctr"/>
            <a:r>
              <a:rPr lang="ru-RU" sz="20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(по данным ОИВ субъектов </a:t>
            </a:r>
            <a:r>
              <a:rPr lang="ru-RU" sz="20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РФ и администраций ЗАТО)</a:t>
            </a:r>
            <a:endParaRPr lang="ru-RU" sz="2000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4200658114"/>
              </p:ext>
            </p:extLst>
          </p:nvPr>
        </p:nvGraphicFramePr>
        <p:xfrm>
          <a:off x="323528" y="1268760"/>
          <a:ext cx="8227967" cy="5040561"/>
        </p:xfrm>
        <a:graphic>
          <a:graphicData uri="http://schemas.openxmlformats.org/drawingml/2006/table">
            <a:tbl>
              <a:tblPr/>
              <a:tblGrid>
                <a:gridCol w="3215053"/>
                <a:gridCol w="1033552"/>
                <a:gridCol w="1009688"/>
                <a:gridCol w="1153400"/>
                <a:gridCol w="1816274"/>
              </a:tblGrid>
              <a:tr h="407734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Категория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ru-RU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Потребность по годам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Прогноз  выдачи ГЖС  в  2019 г.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40773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2017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2018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2019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773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МЧ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</a:t>
                      </a:r>
                      <a:r>
                        <a:rPr lang="ru-RU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4 601   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3 </a:t>
                      </a:r>
                      <a:r>
                        <a:rPr lang="ru-RU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608   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 </a:t>
                      </a:r>
                      <a:r>
                        <a:rPr lang="ru-RU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669   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1 314</a:t>
                      </a:r>
                      <a:endParaRPr lang="ru-RU" sz="2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40773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 dirty="0" smtClean="0">
                          <a:solidFill>
                            <a:srgbClr val="C00000"/>
                          </a:solidFill>
                          <a:effectLst/>
                          <a:latin typeface="Times New Roman"/>
                        </a:rPr>
                        <a:t>Брянская  </a:t>
                      </a:r>
                      <a:r>
                        <a:rPr lang="ru-RU" sz="1800" b="0" i="0" u="none" strike="noStrike" dirty="0">
                          <a:solidFill>
                            <a:srgbClr val="C00000"/>
                          </a:solidFill>
                          <a:effectLst/>
                          <a:latin typeface="Times New Roman"/>
                        </a:rPr>
                        <a:t>обл.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 dirty="0">
                          <a:solidFill>
                            <a:srgbClr val="C00000"/>
                          </a:solidFill>
                          <a:effectLst/>
                          <a:latin typeface="Times New Roman"/>
                        </a:rPr>
                        <a:t>44%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 dirty="0">
                          <a:solidFill>
                            <a:srgbClr val="C00000"/>
                          </a:solidFill>
                          <a:effectLst/>
                          <a:latin typeface="Times New Roman"/>
                        </a:rPr>
                        <a:t>39%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 dirty="0">
                          <a:solidFill>
                            <a:srgbClr val="C00000"/>
                          </a:solidFill>
                          <a:effectLst/>
                          <a:latin typeface="Times New Roman"/>
                        </a:rPr>
                        <a:t>38%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800" b="0" i="0" u="none" strike="noStrike" dirty="0">
                        <a:solidFill>
                          <a:srgbClr val="C00000"/>
                        </a:solidFill>
                        <a:effectLst/>
                        <a:latin typeface="Times New Roman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283978">
                <a:tc gridSpan="4">
                  <a:txBody>
                    <a:bodyPr/>
                    <a:lstStyle/>
                    <a:p>
                      <a:pPr algn="ctr" fontAlgn="ctr"/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773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ВП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9 </a:t>
                      </a:r>
                      <a:r>
                        <a:rPr lang="ru-RU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133   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4 </a:t>
                      </a:r>
                      <a:r>
                        <a:rPr lang="ru-RU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827   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3 </a:t>
                      </a:r>
                      <a:r>
                        <a:rPr lang="ru-RU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204   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1 920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46205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 dirty="0">
                          <a:solidFill>
                            <a:srgbClr val="C00000"/>
                          </a:solidFill>
                          <a:effectLst/>
                          <a:latin typeface="Times New Roman"/>
                        </a:rPr>
                        <a:t>Республика Ингушетия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 dirty="0">
                          <a:solidFill>
                            <a:srgbClr val="C00000"/>
                          </a:solidFill>
                          <a:effectLst/>
                          <a:latin typeface="Times New Roman"/>
                        </a:rPr>
                        <a:t>61</a:t>
                      </a:r>
                      <a:r>
                        <a:rPr lang="ru-RU" sz="1800" b="0" i="0" u="none" strike="noStrike" dirty="0" smtClean="0">
                          <a:solidFill>
                            <a:srgbClr val="C00000"/>
                          </a:solidFill>
                          <a:effectLst/>
                          <a:latin typeface="Times New Roman"/>
                        </a:rPr>
                        <a:t>% </a:t>
                      </a:r>
                    </a:p>
                    <a:p>
                      <a:pPr algn="ctr" fontAlgn="ctr"/>
                      <a:endParaRPr lang="ru-RU" sz="800" b="0" i="0" u="none" strike="noStrike" dirty="0" smtClean="0">
                        <a:solidFill>
                          <a:srgbClr val="C00000"/>
                        </a:solidFill>
                        <a:effectLst/>
                        <a:latin typeface="Times New Roman"/>
                      </a:endParaRPr>
                    </a:p>
                    <a:p>
                      <a:pPr algn="ctr" fontAlgn="ctr"/>
                      <a:r>
                        <a:rPr lang="ru-RU" sz="1800" b="0" i="0" u="none" strike="noStrike" dirty="0" smtClean="0">
                          <a:solidFill>
                            <a:srgbClr val="C00000"/>
                          </a:solidFill>
                          <a:effectLst/>
                          <a:latin typeface="Times New Roman"/>
                        </a:rPr>
                        <a:t>(</a:t>
                      </a:r>
                      <a:r>
                        <a:rPr lang="ru-RU" sz="1800" b="0" i="0" u="none" strike="noStrike" dirty="0">
                          <a:solidFill>
                            <a:srgbClr val="C00000"/>
                          </a:solidFill>
                          <a:effectLst/>
                          <a:latin typeface="Times New Roman"/>
                        </a:rPr>
                        <a:t>40+21)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 dirty="0">
                          <a:solidFill>
                            <a:srgbClr val="C00000"/>
                          </a:solidFill>
                          <a:effectLst/>
                          <a:latin typeface="Times New Roman"/>
                        </a:rPr>
                        <a:t>50</a:t>
                      </a:r>
                      <a:r>
                        <a:rPr lang="ru-RU" sz="1800" b="0" i="0" u="none" strike="noStrike" dirty="0" smtClean="0">
                          <a:solidFill>
                            <a:srgbClr val="C00000"/>
                          </a:solidFill>
                          <a:effectLst/>
                          <a:latin typeface="Times New Roman"/>
                        </a:rPr>
                        <a:t>%</a:t>
                      </a:r>
                    </a:p>
                    <a:p>
                      <a:pPr algn="ctr" fontAlgn="ctr"/>
                      <a:endParaRPr lang="ru-RU" sz="800" b="0" i="0" u="none" strike="noStrike" dirty="0" smtClean="0">
                        <a:solidFill>
                          <a:srgbClr val="C00000"/>
                        </a:solidFill>
                        <a:effectLst/>
                        <a:latin typeface="Times New Roman"/>
                      </a:endParaRPr>
                    </a:p>
                    <a:p>
                      <a:pPr algn="ctr" fontAlgn="ctr"/>
                      <a:r>
                        <a:rPr lang="ru-RU" sz="1800" b="0" i="0" u="none" strike="noStrike" dirty="0" smtClean="0">
                          <a:solidFill>
                            <a:srgbClr val="C00000"/>
                          </a:solidFill>
                          <a:effectLst/>
                          <a:latin typeface="Times New Roman"/>
                        </a:rPr>
                        <a:t>(</a:t>
                      </a:r>
                      <a:r>
                        <a:rPr lang="ru-RU" sz="1800" b="0" i="0" u="none" strike="noStrike" dirty="0">
                          <a:solidFill>
                            <a:srgbClr val="C00000"/>
                          </a:solidFill>
                          <a:effectLst/>
                          <a:latin typeface="Times New Roman"/>
                        </a:rPr>
                        <a:t>15+35)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 dirty="0">
                          <a:solidFill>
                            <a:srgbClr val="C00000"/>
                          </a:solidFill>
                          <a:effectLst/>
                          <a:latin typeface="Times New Roman"/>
                        </a:rPr>
                        <a:t>57% </a:t>
                      </a:r>
                      <a:endParaRPr lang="ru-RU" sz="1800" b="0" i="0" u="none" strike="noStrike" dirty="0" smtClean="0">
                        <a:solidFill>
                          <a:srgbClr val="C00000"/>
                        </a:solidFill>
                        <a:effectLst/>
                        <a:latin typeface="Times New Roman"/>
                      </a:endParaRPr>
                    </a:p>
                    <a:p>
                      <a:pPr algn="ctr" fontAlgn="ctr"/>
                      <a:endParaRPr lang="ru-RU" sz="800" b="0" i="0" u="none" strike="noStrike" dirty="0" smtClean="0">
                        <a:solidFill>
                          <a:srgbClr val="C00000"/>
                        </a:solidFill>
                        <a:effectLst/>
                        <a:latin typeface="Times New Roman"/>
                      </a:endParaRPr>
                    </a:p>
                    <a:p>
                      <a:pPr algn="ctr" fontAlgn="ctr"/>
                      <a:r>
                        <a:rPr lang="ru-RU" sz="1800" b="0" i="0" u="none" strike="noStrike" dirty="0" smtClean="0">
                          <a:solidFill>
                            <a:srgbClr val="C00000"/>
                          </a:solidFill>
                          <a:effectLst/>
                          <a:latin typeface="Times New Roman"/>
                        </a:rPr>
                        <a:t>(</a:t>
                      </a:r>
                      <a:r>
                        <a:rPr lang="ru-RU" sz="1800" b="0" i="0" u="none" strike="noStrike" dirty="0">
                          <a:solidFill>
                            <a:srgbClr val="C00000"/>
                          </a:solidFill>
                          <a:effectLst/>
                          <a:latin typeface="Times New Roman"/>
                        </a:rPr>
                        <a:t>19+38)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endParaRPr lang="ru-RU" sz="1800" b="0" i="0" u="none" strike="noStrike" dirty="0">
                        <a:solidFill>
                          <a:srgbClr val="C00000"/>
                        </a:solidFill>
                        <a:effectLst/>
                        <a:latin typeface="Times New Roman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56027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 dirty="0">
                          <a:solidFill>
                            <a:srgbClr val="C00000"/>
                          </a:solidFill>
                          <a:effectLst/>
                          <a:latin typeface="Times New Roman"/>
                        </a:rPr>
                        <a:t>Республика Северная Осетия - Алания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83978"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6027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ПС</a:t>
                      </a:r>
                    </a:p>
                    <a:p>
                      <a:pPr algn="ct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(%  от общего кол-ва гр-н, состоящих на учете)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53 794 </a:t>
                      </a:r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(27%)  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48 430 </a:t>
                      </a:r>
                    </a:p>
                    <a:p>
                      <a:pPr algn="ctr" fontAlgn="ctr"/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(24%) 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   </a:t>
                      </a:r>
                      <a:r>
                        <a:rPr lang="ru-RU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49 405</a:t>
                      </a:r>
                    </a:p>
                    <a:p>
                      <a:pPr algn="ctr" fontAlgn="ctr"/>
                      <a:r>
                        <a:rPr lang="ru-RU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 (</a:t>
                      </a:r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26%)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2 499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283978"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6734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ТО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/>
                          <a:ea typeface="+mn-ea"/>
                          <a:cs typeface="+mn-cs"/>
                        </a:rPr>
                        <a:t>(%  от общего кол-ва гр-н, состоящих на учете)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1 375</a:t>
                      </a:r>
                    </a:p>
                    <a:p>
                      <a:pPr algn="ctr" fontAlgn="ctr"/>
                      <a:r>
                        <a:rPr lang="ru-RU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</a:t>
                      </a:r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(8,6</a:t>
                      </a:r>
                      <a:r>
                        <a:rPr lang="ru-RU" sz="18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%</a:t>
                      </a:r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) 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2 262</a:t>
                      </a:r>
                    </a:p>
                    <a:p>
                      <a:pPr algn="ctr" fontAlgn="ctr"/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(14%)  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2 425</a:t>
                      </a:r>
                    </a:p>
                    <a:p>
                      <a:pPr algn="ctr" fontAlgn="ctr"/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(15%)  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254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39268781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404664"/>
            <a:ext cx="8424936" cy="1296144"/>
          </a:xfrm>
        </p:spPr>
        <p:txBody>
          <a:bodyPr>
            <a:normAutofit fontScale="90000"/>
          </a:bodyPr>
          <a:lstStyle/>
          <a:p>
            <a:pPr lvl="0">
              <a:spcBef>
                <a:spcPct val="20000"/>
              </a:spcBef>
              <a:defRPr/>
            </a:pPr>
            <a:r>
              <a:rPr lang="ru-RU" b="1" dirty="0" smtClean="0">
                <a:solidFill>
                  <a:schemeClr val="tx1"/>
                </a:solidFill>
              </a:rPr>
              <a:t>График – 2019</a:t>
            </a:r>
            <a:r>
              <a:rPr lang="ru-RU" dirty="0" smtClean="0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ru-RU" dirty="0" smtClean="0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Распоряжение  Правительства Российской Федерации        </a:t>
            </a:r>
            <a:br>
              <a:rPr lang="ru-RU" sz="2000" b="1" dirty="0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 от  20.02.2019  № 252-р </a:t>
            </a:r>
            <a:br>
              <a:rPr lang="ru-RU" sz="2000" b="1" dirty="0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2000" b="1" dirty="0">
              <a:solidFill>
                <a:srgbClr val="073E87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xmlns="" val="1553180044"/>
              </p:ext>
            </p:extLst>
          </p:nvPr>
        </p:nvGraphicFramePr>
        <p:xfrm>
          <a:off x="323528" y="1700808"/>
          <a:ext cx="8496944" cy="48245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Прямоугольник 6"/>
          <p:cNvSpPr/>
          <p:nvPr/>
        </p:nvSpPr>
        <p:spPr>
          <a:xfrm>
            <a:off x="323528" y="1628800"/>
            <a:ext cx="2376264" cy="43204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rtl="0">
              <a:defRPr sz="1800" b="1" i="0" u="none" strike="noStrike" kern="1200" baseline="0">
                <a:solidFill>
                  <a:prstClr val="black"/>
                </a:solidFill>
                <a:latin typeface="Times New Roman" pitchFamily="18" charset="0"/>
                <a:ea typeface="+mn-ea"/>
                <a:cs typeface="Times New Roman" pitchFamily="18" charset="0"/>
              </a:defRPr>
            </a:pPr>
            <a:r>
              <a:rPr lang="ru-RU" sz="1800" b="1" kern="12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Всего:  </a:t>
            </a:r>
            <a:r>
              <a:rPr lang="ru-RU" sz="2000" b="1" kern="12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16 237 508,3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7236296" y="1700808"/>
            <a:ext cx="1512168" cy="2880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тыс. рублей</a:t>
            </a:r>
            <a:endParaRPr lang="ru-RU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9561560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Объект 2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xmlns="" val="1868509275"/>
              </p:ext>
            </p:extLst>
          </p:nvPr>
        </p:nvGraphicFramePr>
        <p:xfrm>
          <a:off x="22829" y="2003900"/>
          <a:ext cx="9036050" cy="47251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251520" y="332656"/>
            <a:ext cx="8640960" cy="461665"/>
          </a:xfrm>
          <a:prstGeom prst="rect">
            <a:avLst/>
          </a:prstGeom>
          <a:solidFill>
            <a:schemeClr val="bg1">
              <a:alpha val="68000"/>
            </a:schemeClr>
          </a:solidFill>
        </p:spPr>
        <p:txBody>
          <a:bodyPr wrap="square">
            <a:spAutoFit/>
          </a:bodyPr>
          <a:lstStyle/>
          <a:p>
            <a:pPr algn="ctr" fontAlgn="t"/>
            <a:r>
              <a:rPr lang="ru-RU" sz="2400" b="1" dirty="0" smtClean="0">
                <a:solidFill>
                  <a:srgbClr val="000000"/>
                </a:solidFill>
                <a:latin typeface="Times New Roman"/>
              </a:rPr>
              <a:t>Выдача </a:t>
            </a:r>
            <a:r>
              <a:rPr lang="ru-RU" sz="2400" b="1" dirty="0">
                <a:solidFill>
                  <a:srgbClr val="000000"/>
                </a:solidFill>
                <a:latin typeface="Times New Roman"/>
              </a:rPr>
              <a:t>и </a:t>
            </a:r>
            <a:r>
              <a:rPr lang="ru-RU" sz="2400" b="1" dirty="0" smtClean="0">
                <a:solidFill>
                  <a:srgbClr val="000000"/>
                </a:solidFill>
                <a:latin typeface="Times New Roman"/>
              </a:rPr>
              <a:t>реализация </a:t>
            </a:r>
            <a:r>
              <a:rPr lang="ru-RU" sz="2400" b="1" dirty="0">
                <a:solidFill>
                  <a:srgbClr val="000000"/>
                </a:solidFill>
                <a:latin typeface="Times New Roman"/>
              </a:rPr>
              <a:t>ГЖС выпуска </a:t>
            </a:r>
            <a:r>
              <a:rPr lang="ru-RU" sz="2400" b="1" dirty="0" smtClean="0">
                <a:solidFill>
                  <a:srgbClr val="000000"/>
                </a:solidFill>
                <a:latin typeface="Times New Roman"/>
              </a:rPr>
              <a:t>2019 года</a:t>
            </a:r>
            <a:endParaRPr lang="ru-RU" sz="2400" b="1" dirty="0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51520" y="836712"/>
            <a:ext cx="8640960" cy="11941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9875" lvl="0" algn="ctr">
              <a:spcBef>
                <a:spcPct val="20000"/>
              </a:spcBef>
              <a:buClr>
                <a:srgbClr val="31B6FD"/>
              </a:buClr>
              <a:buSzPct val="100000"/>
              <a:defRPr/>
            </a:pPr>
            <a:r>
              <a:rPr lang="ru-RU" sz="2000" b="1" u="sng" dirty="0" smtClean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Приказы на выпуск ГЖС в 2019 году</a:t>
            </a:r>
            <a:r>
              <a:rPr lang="ru-RU" sz="2000" b="1" dirty="0" smtClean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pPr marL="269875" lvl="0" algn="ctr">
              <a:spcBef>
                <a:spcPct val="20000"/>
              </a:spcBef>
              <a:buClr>
                <a:srgbClr val="31B6FD"/>
              </a:buClr>
              <a:buSzPct val="100000"/>
              <a:defRPr/>
            </a:pPr>
            <a:r>
              <a:rPr lang="ru-RU" sz="700" b="1" dirty="0" smtClean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612775" lvl="0" indent="-342900">
              <a:spcBef>
                <a:spcPct val="20000"/>
              </a:spcBef>
              <a:buClr>
                <a:srgbClr val="31B6FD"/>
              </a:buClr>
              <a:buSzPct val="100000"/>
              <a:defRPr/>
            </a:pPr>
            <a:r>
              <a:rPr lang="ru-RU" dirty="0" smtClean="0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 -   Приказ Минстроя России от 25.02.2019 № 120/</a:t>
            </a:r>
            <a:r>
              <a:rPr lang="ru-RU" dirty="0" err="1" smtClean="0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пр</a:t>
            </a:r>
            <a:r>
              <a:rPr lang="ru-RU" dirty="0" smtClean="0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  (1 квартал)</a:t>
            </a:r>
          </a:p>
          <a:p>
            <a:pPr marL="446088" lvl="0" indent="-268288" algn="r">
              <a:spcBef>
                <a:spcPct val="20000"/>
              </a:spcBef>
              <a:buClr>
                <a:srgbClr val="31B6FD"/>
              </a:buClr>
              <a:buSzPct val="100000"/>
              <a:defRPr/>
            </a:pPr>
            <a:r>
              <a:rPr lang="ru-RU" dirty="0" smtClean="0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b="1" dirty="0" smtClean="0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  Приказ Минстроя России от 01.04.2019  № 198/</a:t>
            </a:r>
            <a:r>
              <a:rPr lang="ru-RU" b="1" dirty="0" err="1" smtClean="0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пр</a:t>
            </a:r>
            <a:r>
              <a:rPr lang="ru-RU" b="1" dirty="0" smtClean="0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 (2 квартал) </a:t>
            </a:r>
            <a:r>
              <a:rPr lang="ru-RU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до 20.06.2019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51520" y="295200"/>
            <a:ext cx="933450" cy="536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5" name="Прямая со стрелкой 4"/>
          <p:cNvCxnSpPr/>
          <p:nvPr/>
        </p:nvCxnSpPr>
        <p:spPr>
          <a:xfrm>
            <a:off x="8100392" y="5441141"/>
            <a:ext cx="0" cy="28803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35107202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Объект 2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xmlns="" val="3695125642"/>
              </p:ext>
            </p:extLst>
          </p:nvPr>
        </p:nvGraphicFramePr>
        <p:xfrm>
          <a:off x="22829" y="2030885"/>
          <a:ext cx="9036050" cy="469815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251520" y="295200"/>
            <a:ext cx="8640960" cy="830997"/>
          </a:xfrm>
          <a:prstGeom prst="rect">
            <a:avLst/>
          </a:prstGeom>
          <a:solidFill>
            <a:schemeClr val="bg1">
              <a:alpha val="68000"/>
            </a:schemeClr>
          </a:solidFill>
        </p:spPr>
        <p:txBody>
          <a:bodyPr wrap="square">
            <a:spAutoFit/>
          </a:bodyPr>
          <a:lstStyle/>
          <a:p>
            <a:pPr algn="ctr" fontAlgn="t"/>
            <a:r>
              <a:rPr lang="ru-RU" sz="2400" b="1" dirty="0" smtClean="0">
                <a:solidFill>
                  <a:srgbClr val="000000"/>
                </a:solidFill>
                <a:latin typeface="Times New Roman"/>
              </a:rPr>
              <a:t>Выдача ГЖС </a:t>
            </a:r>
            <a:r>
              <a:rPr lang="ru-RU" sz="2400" b="1" dirty="0">
                <a:solidFill>
                  <a:srgbClr val="000000"/>
                </a:solidFill>
                <a:latin typeface="Times New Roman"/>
              </a:rPr>
              <a:t>выпуска </a:t>
            </a:r>
            <a:r>
              <a:rPr lang="ru-RU" sz="2400" b="1" dirty="0" smtClean="0">
                <a:solidFill>
                  <a:srgbClr val="000000"/>
                </a:solidFill>
                <a:latin typeface="Times New Roman"/>
              </a:rPr>
              <a:t>2019 года </a:t>
            </a:r>
          </a:p>
          <a:p>
            <a:pPr algn="ctr" fontAlgn="t"/>
            <a:r>
              <a:rPr lang="ru-RU" sz="2400" i="1" dirty="0">
                <a:solidFill>
                  <a:srgbClr val="000000"/>
                </a:solidFill>
                <a:latin typeface="Times New Roman"/>
              </a:rPr>
              <a:t>(</a:t>
            </a:r>
            <a:r>
              <a:rPr lang="ru-RU" sz="2400" i="1" dirty="0" smtClean="0">
                <a:solidFill>
                  <a:srgbClr val="000000"/>
                </a:solidFill>
                <a:latin typeface="Times New Roman"/>
              </a:rPr>
              <a:t>в сравнении с </a:t>
            </a:r>
            <a:r>
              <a:rPr lang="en-US" sz="2400" i="1" dirty="0" smtClean="0">
                <a:solidFill>
                  <a:srgbClr val="000000"/>
                </a:solidFill>
                <a:latin typeface="Times New Roman"/>
              </a:rPr>
              <a:t>I</a:t>
            </a:r>
            <a:r>
              <a:rPr lang="ru-RU" sz="2400" i="1" dirty="0" smtClean="0">
                <a:solidFill>
                  <a:srgbClr val="000000"/>
                </a:solidFill>
                <a:latin typeface="Times New Roman"/>
              </a:rPr>
              <a:t> полугодием 2018 года)</a:t>
            </a:r>
            <a:r>
              <a:rPr lang="ru-RU" sz="2400" b="1" dirty="0" smtClean="0">
                <a:solidFill>
                  <a:srgbClr val="000000"/>
                </a:solidFill>
                <a:latin typeface="Times New Roman"/>
              </a:rPr>
              <a:t> </a:t>
            </a:r>
            <a:endParaRPr lang="ru-RU" sz="2400" b="1" dirty="0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51520" y="1268760"/>
            <a:ext cx="8640960" cy="11941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9875" lvl="0" algn="ctr">
              <a:spcBef>
                <a:spcPct val="20000"/>
              </a:spcBef>
              <a:buClr>
                <a:srgbClr val="31B6FD"/>
              </a:buClr>
              <a:buSzPct val="100000"/>
              <a:defRPr/>
            </a:pPr>
            <a:r>
              <a:rPr lang="ru-RU" sz="2000" b="1" u="sng" dirty="0" smtClean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Приказы на выпуск ГЖС в 2019 году</a:t>
            </a:r>
            <a:r>
              <a:rPr lang="ru-RU" sz="2000" b="1" dirty="0" smtClean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pPr marL="269875" lvl="0" algn="ctr">
              <a:spcBef>
                <a:spcPct val="20000"/>
              </a:spcBef>
              <a:buClr>
                <a:srgbClr val="31B6FD"/>
              </a:buClr>
              <a:buSzPct val="100000"/>
              <a:defRPr/>
            </a:pPr>
            <a:r>
              <a:rPr lang="ru-RU" sz="700" b="1" dirty="0" smtClean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612775" lvl="0" indent="-342900">
              <a:spcBef>
                <a:spcPct val="20000"/>
              </a:spcBef>
              <a:buClr>
                <a:srgbClr val="31B6FD"/>
              </a:buClr>
              <a:buSzPct val="100000"/>
              <a:defRPr/>
            </a:pPr>
            <a:r>
              <a:rPr lang="ru-RU" dirty="0" smtClean="0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 -  Приказ Минстроя России от 25.02.2019 № 120/</a:t>
            </a:r>
            <a:r>
              <a:rPr lang="ru-RU" dirty="0" err="1" smtClean="0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пр</a:t>
            </a:r>
            <a:r>
              <a:rPr lang="ru-RU" dirty="0" smtClean="0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  (1 квартал)</a:t>
            </a:r>
          </a:p>
          <a:p>
            <a:pPr marL="446088" lvl="0" indent="-268288" algn="r">
              <a:spcBef>
                <a:spcPct val="20000"/>
              </a:spcBef>
              <a:buClr>
                <a:srgbClr val="31B6FD"/>
              </a:buClr>
              <a:buSzPct val="100000"/>
              <a:defRPr/>
            </a:pPr>
            <a:r>
              <a:rPr lang="ru-RU" dirty="0" smtClean="0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b="1" dirty="0" smtClean="0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  Приказ Минстроя России от 01.04.2019  № 198/</a:t>
            </a:r>
            <a:r>
              <a:rPr lang="ru-RU" b="1" dirty="0" err="1" smtClean="0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пр</a:t>
            </a:r>
            <a:r>
              <a:rPr lang="ru-RU" b="1" dirty="0" smtClean="0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 (2 квартал) </a:t>
            </a:r>
            <a:r>
              <a:rPr lang="ru-RU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до 20.06.2019</a:t>
            </a:r>
          </a:p>
        </p:txBody>
      </p:sp>
    </p:spTree>
    <p:extLst>
      <p:ext uri="{BB962C8B-B14F-4D97-AF65-F5344CB8AC3E}">
        <p14:creationId xmlns:p14="http://schemas.microsoft.com/office/powerpoint/2010/main" xmlns="" val="10242293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85182" y="116632"/>
            <a:ext cx="8640960" cy="461665"/>
          </a:xfrm>
          <a:prstGeom prst="rect">
            <a:avLst/>
          </a:prstGeom>
          <a:solidFill>
            <a:schemeClr val="bg1">
              <a:alpha val="68000"/>
            </a:schemeClr>
          </a:solidFill>
        </p:spPr>
        <p:txBody>
          <a:bodyPr wrap="square">
            <a:spAutoFit/>
          </a:bodyPr>
          <a:lstStyle/>
          <a:p>
            <a:pPr algn="ctr" fontAlgn="t"/>
            <a:r>
              <a:rPr lang="ru-RU" sz="2400" b="1" dirty="0" smtClean="0">
                <a:solidFill>
                  <a:srgbClr val="000000"/>
                </a:solidFill>
                <a:latin typeface="Times New Roman"/>
              </a:rPr>
              <a:t>Темпы оформления </a:t>
            </a:r>
            <a:r>
              <a:rPr lang="ru-RU" sz="2400" b="1" dirty="0">
                <a:solidFill>
                  <a:srgbClr val="000000"/>
                </a:solidFill>
                <a:latin typeface="Times New Roman"/>
              </a:rPr>
              <a:t>ГЖС выпуска </a:t>
            </a:r>
            <a:r>
              <a:rPr lang="ru-RU" sz="2400" b="1" dirty="0" smtClean="0">
                <a:solidFill>
                  <a:srgbClr val="000000"/>
                </a:solidFill>
                <a:latin typeface="Times New Roman"/>
              </a:rPr>
              <a:t>2019 года</a:t>
            </a:r>
            <a:endParaRPr lang="ru-RU" sz="2400" b="1" dirty="0">
              <a:solidFill>
                <a:srgbClr val="000000"/>
              </a:solidFill>
              <a:latin typeface="Times New Roman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4265026"/>
              </p:ext>
            </p:extLst>
          </p:nvPr>
        </p:nvGraphicFramePr>
        <p:xfrm>
          <a:off x="285183" y="620688"/>
          <a:ext cx="8640959" cy="4536504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440159"/>
                <a:gridCol w="1440160"/>
                <a:gridCol w="1440160"/>
                <a:gridCol w="1440160"/>
                <a:gridCol w="1440160"/>
                <a:gridCol w="1440160"/>
              </a:tblGrid>
              <a:tr h="461230">
                <a:tc rowSpan="4">
                  <a:txBody>
                    <a:bodyPr/>
                    <a:lstStyle/>
                    <a:p>
                      <a:pPr algn="ctr" fontAlgn="ctr"/>
                      <a:r>
                        <a:rPr lang="ru-RU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 </a:t>
                      </a:r>
                    </a:p>
                    <a:p>
                      <a:pPr algn="ctr" fontAlgn="ctr"/>
                      <a:r>
                        <a:rPr lang="ru-RU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оформления 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ru-RU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Участвуют в мероприятиях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2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2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2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2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</a:tr>
              <a:tr h="367980">
                <a:tc vMerge="1">
                  <a:txBody>
                    <a:bodyPr/>
                    <a:lstStyle/>
                    <a:p>
                      <a:pPr algn="ctr" fontAlgn="ctr"/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ФОИВ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ru-RU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ОИВ субъектов РФ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ЗАТО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387244">
                <a:tc vMerge="1">
                  <a:txBody>
                    <a:bodyPr/>
                    <a:lstStyle/>
                    <a:p>
                      <a:pPr algn="ctr" fontAlgn="ctr"/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ru-RU" sz="2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77</a:t>
                      </a:r>
                      <a:endParaRPr lang="ru-RU" sz="2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68</a:t>
                      </a:r>
                      <a:endParaRPr lang="ru-RU" sz="2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82</a:t>
                      </a:r>
                      <a:endParaRPr lang="ru-RU" sz="2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31</a:t>
                      </a:r>
                      <a:endParaRPr lang="ru-RU" sz="2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423251">
                <a:tc vMerge="1">
                  <a:txBody>
                    <a:bodyPr/>
                    <a:lstStyle/>
                    <a:p>
                      <a:pPr algn="ctr" fontAlgn="ctr"/>
                      <a:endParaRPr lang="ru-RU" sz="2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УВ</a:t>
                      </a:r>
                      <a:endParaRPr lang="ru-RU" sz="2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МЧ</a:t>
                      </a:r>
                      <a:endParaRPr lang="ru-RU" sz="2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ВП</a:t>
                      </a:r>
                      <a:endParaRPr lang="ru-RU" sz="2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ПС</a:t>
                      </a:r>
                      <a:endParaRPr lang="ru-RU" sz="2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ТО</a:t>
                      </a:r>
                      <a:endParaRPr lang="ru-RU" sz="2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344432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2200" b="1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80 - 100</a:t>
                      </a:r>
                      <a:r>
                        <a:rPr lang="ru-RU" sz="2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  <a:endParaRPr lang="ru-RU" sz="2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2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2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200" b="1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27</a:t>
                      </a:r>
                      <a:endParaRPr lang="ru-RU" sz="2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35</a:t>
                      </a:r>
                      <a:endParaRPr lang="ru-RU" sz="2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200" b="1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</a:t>
                      </a:r>
                      <a:endParaRPr lang="ru-RU" sz="2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2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</a:t>
                      </a:r>
                      <a:endParaRPr lang="ru-RU" sz="2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619978">
                <a:tc vMerge="1">
                  <a:txBody>
                    <a:bodyPr/>
                    <a:lstStyle/>
                    <a:p>
                      <a:pPr algn="ctr" fontAlgn="ctr"/>
                      <a:endParaRPr lang="ru-RU" sz="2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ru-RU" sz="2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ru-RU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 том</a:t>
                      </a:r>
                      <a:r>
                        <a:rPr lang="ru-RU" sz="18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числе по в</a:t>
                      </a:r>
                      <a:r>
                        <a:rPr lang="ru-RU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сем категориям</a:t>
                      </a:r>
                    </a:p>
                    <a:p>
                      <a:pPr algn="ctr" fontAlgn="ctr"/>
                      <a:r>
                        <a:rPr lang="ru-RU" sz="2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– 14</a:t>
                      </a:r>
                      <a:r>
                        <a:rPr lang="ru-RU" sz="22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субъектов РФ</a:t>
                      </a:r>
                      <a:endParaRPr lang="ru-RU" sz="2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2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2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ru-RU" sz="2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</a:tr>
              <a:tr h="48218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50-80%</a:t>
                      </a:r>
                      <a:endParaRPr lang="ru-RU" sz="2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4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2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4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</a:t>
                      </a:r>
                      <a:endParaRPr lang="ru-RU" sz="2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400" b="1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</a:t>
                      </a:r>
                      <a:endParaRPr lang="ru-RU" sz="2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</a:t>
                      </a:r>
                      <a:endParaRPr lang="ru-RU" sz="2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4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RU" sz="2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43397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&lt;50%</a:t>
                      </a:r>
                      <a:endParaRPr lang="ru-RU" sz="2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4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2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400" b="1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</a:t>
                      </a:r>
                      <a:endParaRPr lang="ru-RU" sz="2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endParaRPr lang="ru-RU" sz="2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400" b="1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</a:t>
                      </a:r>
                      <a:endParaRPr lang="ru-RU" sz="2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4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2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</a:tr>
              <a:tr h="396247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20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2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solidFill>
                      <a:srgbClr val="66CC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24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2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400" b="1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  <a:endParaRPr lang="ru-RU" sz="2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4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ru-RU" sz="2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400" b="1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</a:t>
                      </a:r>
                      <a:endParaRPr lang="ru-RU" sz="2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solidFill>
                      <a:srgbClr val="66CC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24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2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solidFill>
                      <a:srgbClr val="66CCFF"/>
                    </a:solidFill>
                  </a:tcPr>
                </a:tc>
              </a:tr>
              <a:tr h="619978">
                <a:tc vMerge="1">
                  <a:txBody>
                    <a:bodyPr/>
                    <a:lstStyle/>
                    <a:p>
                      <a:pPr algn="ctr" fontAlgn="ctr"/>
                      <a:endParaRPr lang="ru-RU" sz="2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ru-RU" sz="2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ru-RU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 том числе по всем категориям</a:t>
                      </a:r>
                    </a:p>
                    <a:p>
                      <a:pPr algn="ctr" fontAlgn="ctr"/>
                      <a:r>
                        <a:rPr lang="ru-RU" sz="2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– 9 субъектов РФ</a:t>
                      </a:r>
                      <a:endParaRPr lang="ru-RU" sz="2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solidFill>
                      <a:srgbClr val="66CC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2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2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ru-RU" sz="2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</a:tr>
            </a:tbl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179512" y="5301208"/>
            <a:ext cx="4752528" cy="144016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700" b="1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Республики</a:t>
            </a:r>
            <a:r>
              <a:rPr lang="ru-RU" sz="17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ru-RU" sz="17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Алтай, Башкортостан, </a:t>
            </a:r>
            <a:endParaRPr lang="ru-RU" sz="17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7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Саха </a:t>
            </a:r>
            <a:r>
              <a:rPr lang="ru-RU" sz="17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(Якутия), Хакасия, Чеченская;</a:t>
            </a:r>
          </a:p>
          <a:p>
            <a:r>
              <a:rPr lang="ru-RU" sz="1700" b="1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Края</a:t>
            </a:r>
            <a:r>
              <a:rPr lang="ru-RU" sz="1700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ru-RU" sz="17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Алтайский, Красноярский, Хабаровский;</a:t>
            </a:r>
          </a:p>
          <a:p>
            <a:r>
              <a:rPr lang="ru-RU" sz="1700" b="1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Области:</a:t>
            </a:r>
            <a:r>
              <a:rPr lang="ru-RU" sz="17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Иркутская, Кемеровская, Костромская, Московская, Мурманская, Ростовская</a:t>
            </a:r>
            <a:r>
              <a:rPr lang="ru-RU" sz="1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cxnSp>
        <p:nvCxnSpPr>
          <p:cNvPr id="7" name="Прямая со стрелкой 6"/>
          <p:cNvCxnSpPr>
            <a:endCxn id="5" idx="0"/>
          </p:cNvCxnSpPr>
          <p:nvPr/>
        </p:nvCxnSpPr>
        <p:spPr>
          <a:xfrm flipH="1">
            <a:off x="2555776" y="3205352"/>
            <a:ext cx="936104" cy="2095856"/>
          </a:xfrm>
          <a:prstGeom prst="straightConnector1">
            <a:avLst/>
          </a:prstGeom>
          <a:ln w="31750">
            <a:solidFill>
              <a:srgbClr val="F1417C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Скругленный прямоугольник 9"/>
          <p:cNvSpPr/>
          <p:nvPr/>
        </p:nvSpPr>
        <p:spPr>
          <a:xfrm>
            <a:off x="3179925" y="2564904"/>
            <a:ext cx="4286653" cy="640448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Скругленный прямоугольник 20"/>
          <p:cNvSpPr/>
          <p:nvPr/>
        </p:nvSpPr>
        <p:spPr>
          <a:xfrm>
            <a:off x="3179924" y="4509120"/>
            <a:ext cx="4286653" cy="648072"/>
          </a:xfrm>
          <a:prstGeom prst="roundRect">
            <a:avLst/>
          </a:prstGeom>
          <a:noFill/>
          <a:ln>
            <a:solidFill>
              <a:srgbClr val="00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Прямоугольник 22"/>
          <p:cNvSpPr/>
          <p:nvPr/>
        </p:nvSpPr>
        <p:spPr>
          <a:xfrm>
            <a:off x="5004048" y="5445224"/>
            <a:ext cx="3960440" cy="1224136"/>
          </a:xfrm>
          <a:prstGeom prst="rect">
            <a:avLst/>
          </a:prstGeom>
          <a:solidFill>
            <a:srgbClr val="66CCFF"/>
          </a:solidFill>
          <a:ln>
            <a:solidFill>
              <a:srgbClr val="00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700" b="1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Республики</a:t>
            </a:r>
            <a:r>
              <a:rPr lang="ru-RU" sz="17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ru-RU" sz="17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Дагестан, Тыва, Марий Эл;</a:t>
            </a:r>
          </a:p>
          <a:p>
            <a:r>
              <a:rPr lang="ru-RU" sz="1700" b="1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Области:</a:t>
            </a:r>
            <a:r>
              <a:rPr lang="ru-RU" sz="17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Ивановская, Курганская, Омская, Орловская, Рязанская.</a:t>
            </a:r>
          </a:p>
          <a:p>
            <a:r>
              <a:rPr lang="ru-RU" sz="1700" b="1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Город: </a:t>
            </a:r>
            <a:r>
              <a:rPr lang="ru-RU" sz="17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Санкт-Петербург</a:t>
            </a:r>
            <a:endParaRPr lang="ru-RU" sz="17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27" name="Прямая со стрелкой 26"/>
          <p:cNvCxnSpPr>
            <a:stCxn id="21" idx="2"/>
            <a:endCxn id="23" idx="0"/>
          </p:cNvCxnSpPr>
          <p:nvPr/>
        </p:nvCxnSpPr>
        <p:spPr>
          <a:xfrm>
            <a:off x="5323251" y="5157192"/>
            <a:ext cx="1661017" cy="288032"/>
          </a:xfrm>
          <a:prstGeom prst="straightConnector1">
            <a:avLst/>
          </a:prstGeom>
          <a:ln w="31750">
            <a:solidFill>
              <a:srgbClr val="0033CC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41562878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4294967295"/>
          </p:nvPr>
        </p:nvSpPr>
        <p:spPr>
          <a:xfrm>
            <a:off x="835415" y="5050295"/>
            <a:ext cx="8058150" cy="1259025"/>
          </a:xfrm>
          <a:solidFill>
            <a:schemeClr val="accent2">
              <a:lumMod val="40000"/>
              <a:lumOff val="60000"/>
            </a:schemeClr>
          </a:solidFill>
          <a:ln>
            <a:solidFill>
              <a:srgbClr val="FF0000"/>
            </a:solidFill>
          </a:ln>
        </p:spPr>
        <p:txBody>
          <a:bodyPr>
            <a:normAutofit/>
          </a:bodyPr>
          <a:lstStyle/>
          <a:p>
            <a:pPr marL="0" lvl="0" indent="0" algn="ctr">
              <a:spcBef>
                <a:spcPts val="0"/>
              </a:spcBef>
              <a:buClrTx/>
              <a:buNone/>
            </a:pPr>
            <a:r>
              <a:rPr lang="ru-RU" sz="1900" b="1" dirty="0">
                <a:solidFill>
                  <a:prstClr val="black"/>
                </a:solidFill>
              </a:rPr>
              <a:t>Номера </a:t>
            </a:r>
            <a:r>
              <a:rPr lang="ru-RU" sz="1900" b="1" dirty="0" smtClean="0">
                <a:solidFill>
                  <a:prstClr val="black"/>
                </a:solidFill>
              </a:rPr>
              <a:t>ГЖС  действуют  только  в  рамках  одного приказа  </a:t>
            </a:r>
            <a:r>
              <a:rPr lang="ru-RU" sz="1900" b="1" dirty="0">
                <a:solidFill>
                  <a:prstClr val="black"/>
                </a:solidFill>
              </a:rPr>
              <a:t>Минстроя </a:t>
            </a:r>
            <a:r>
              <a:rPr lang="ru-RU" sz="1900" b="1" dirty="0" smtClean="0">
                <a:solidFill>
                  <a:prstClr val="black"/>
                </a:solidFill>
              </a:rPr>
              <a:t> России </a:t>
            </a:r>
            <a:endParaRPr lang="ru-RU" sz="1900" b="1" dirty="0">
              <a:solidFill>
                <a:prstClr val="black"/>
              </a:solidFill>
            </a:endParaRPr>
          </a:p>
          <a:p>
            <a:pPr marL="0" lvl="0" indent="0" algn="ctr">
              <a:spcBef>
                <a:spcPts val="0"/>
              </a:spcBef>
              <a:buClrTx/>
              <a:buNone/>
            </a:pPr>
            <a:r>
              <a:rPr lang="ru-RU" sz="1900" b="1" dirty="0" smtClean="0">
                <a:solidFill>
                  <a:srgbClr val="C00000"/>
                </a:solidFill>
              </a:rPr>
              <a:t>Отчеты по перечням неиспользованных серий и номеров ГЖС  предоставлять НЕ НАДО </a:t>
            </a:r>
          </a:p>
          <a:p>
            <a:pPr marL="114300" indent="0" algn="ctr">
              <a:buNone/>
            </a:pPr>
            <a:endParaRPr lang="ru-RU" b="1" dirty="0" smtClean="0">
              <a:solidFill>
                <a:srgbClr val="C00000"/>
              </a:solidFill>
            </a:endParaRPr>
          </a:p>
          <a:p>
            <a:pPr marL="114300" indent="0" algn="ctr">
              <a:buNone/>
            </a:pPr>
            <a:endParaRPr lang="ru-RU" b="1" dirty="0" smtClean="0">
              <a:solidFill>
                <a:srgbClr val="C00000"/>
              </a:solidFill>
            </a:endParaRPr>
          </a:p>
          <a:p>
            <a:pPr algn="ctr">
              <a:buFontTx/>
              <a:buChar char="-"/>
            </a:pPr>
            <a:endParaRPr lang="ru-RU" sz="2800" b="1" dirty="0" smtClean="0"/>
          </a:p>
          <a:p>
            <a:pPr algn="ctr"/>
            <a:endParaRPr lang="ru-RU" sz="4400" b="1" dirty="0"/>
          </a:p>
          <a:p>
            <a:pPr marL="114300" indent="0" algn="ctr">
              <a:buNone/>
            </a:pPr>
            <a:endParaRPr lang="ru-RU" sz="4400" b="1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296054" y="1940968"/>
            <a:ext cx="2592288" cy="177606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tx1"/>
                </a:solidFill>
              </a:rPr>
              <a:t>Реестр(ы) выданных </a:t>
            </a:r>
            <a:r>
              <a:rPr lang="ru-RU" b="1" dirty="0" smtClean="0">
                <a:solidFill>
                  <a:schemeClr val="tx1"/>
                </a:solidFill>
              </a:rPr>
              <a:t>  ГЖС </a:t>
            </a:r>
          </a:p>
          <a:p>
            <a:pPr algn="ctr"/>
            <a:r>
              <a:rPr lang="ru-RU" b="1" dirty="0" smtClean="0">
                <a:solidFill>
                  <a:schemeClr val="tx1"/>
                </a:solidFill>
              </a:rPr>
              <a:t>по </a:t>
            </a:r>
            <a:r>
              <a:rPr lang="ru-RU" b="1" dirty="0">
                <a:solidFill>
                  <a:schemeClr val="tx1"/>
                </a:solidFill>
              </a:rPr>
              <a:t>текущему </a:t>
            </a:r>
            <a:r>
              <a:rPr lang="ru-RU" b="1" dirty="0" smtClean="0">
                <a:solidFill>
                  <a:schemeClr val="tx1"/>
                </a:solidFill>
              </a:rPr>
              <a:t>приказу </a:t>
            </a:r>
          </a:p>
          <a:p>
            <a:pPr algn="ctr"/>
            <a:endParaRPr lang="ru-RU" sz="1400" b="1" i="1" dirty="0" smtClean="0">
              <a:solidFill>
                <a:schemeClr val="tx1"/>
              </a:solidFill>
            </a:endParaRPr>
          </a:p>
          <a:p>
            <a:pPr algn="ctr"/>
            <a:r>
              <a:rPr lang="ru-RU" sz="1400" b="1" i="1" dirty="0" smtClean="0">
                <a:solidFill>
                  <a:schemeClr val="tx1"/>
                </a:solidFill>
              </a:rPr>
              <a:t>(</a:t>
            </a:r>
            <a:r>
              <a:rPr lang="ru-RU" sz="1400" b="1" i="1" dirty="0">
                <a:solidFill>
                  <a:schemeClr val="tx1"/>
                </a:solidFill>
              </a:rPr>
              <a:t>ежемесячно на 20 число)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3203848" y="1910481"/>
            <a:ext cx="2592288" cy="1944216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Реестр(ы</a:t>
            </a:r>
            <a:r>
              <a:rPr lang="ru-RU" b="1" dirty="0">
                <a:solidFill>
                  <a:schemeClr val="tx1"/>
                </a:solidFill>
              </a:rPr>
              <a:t>) исключенных </a:t>
            </a:r>
            <a:r>
              <a:rPr lang="ru-RU" b="1" dirty="0" smtClean="0">
                <a:solidFill>
                  <a:schemeClr val="tx1"/>
                </a:solidFill>
              </a:rPr>
              <a:t> ГЖС </a:t>
            </a:r>
          </a:p>
          <a:p>
            <a:pPr algn="ctr"/>
            <a:endParaRPr lang="ru-RU" sz="1400" b="1" i="1" dirty="0" smtClean="0">
              <a:solidFill>
                <a:schemeClr val="tx1"/>
              </a:solidFill>
            </a:endParaRPr>
          </a:p>
          <a:p>
            <a:pPr algn="ctr"/>
            <a:r>
              <a:rPr lang="ru-RU" sz="1400" b="1" i="1" dirty="0" smtClean="0">
                <a:solidFill>
                  <a:schemeClr val="tx1"/>
                </a:solidFill>
              </a:rPr>
              <a:t>(</a:t>
            </a:r>
            <a:r>
              <a:rPr lang="ru-RU" sz="1400" b="1" i="1" dirty="0">
                <a:solidFill>
                  <a:schemeClr val="tx1"/>
                </a:solidFill>
              </a:rPr>
              <a:t>отдельно по приказам и категориям)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6074432" y="1931259"/>
            <a:ext cx="2701280" cy="1944216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tx1"/>
                </a:solidFill>
              </a:rPr>
              <a:t>Заявки </a:t>
            </a:r>
            <a:endParaRPr lang="ru-RU" b="1" dirty="0" smtClean="0">
              <a:solidFill>
                <a:schemeClr val="tx1"/>
              </a:solidFill>
            </a:endParaRPr>
          </a:p>
          <a:p>
            <a:pPr algn="ctr"/>
            <a:r>
              <a:rPr lang="ru-RU" b="1" dirty="0" smtClean="0">
                <a:solidFill>
                  <a:schemeClr val="tx1"/>
                </a:solidFill>
              </a:rPr>
              <a:t>на дополнительный выпуск   ГЖС на </a:t>
            </a:r>
            <a:r>
              <a:rPr lang="ru-RU" b="1" dirty="0">
                <a:solidFill>
                  <a:schemeClr val="tx1"/>
                </a:solidFill>
              </a:rPr>
              <a:t>следующий квартал </a:t>
            </a:r>
            <a:endParaRPr lang="ru-RU" b="1" dirty="0" smtClean="0">
              <a:solidFill>
                <a:schemeClr val="tx1"/>
              </a:solidFill>
            </a:endParaRPr>
          </a:p>
          <a:p>
            <a:pPr algn="ctr"/>
            <a:r>
              <a:rPr lang="ru-RU" sz="1400" b="1" i="1" dirty="0" smtClean="0">
                <a:solidFill>
                  <a:schemeClr val="tx1"/>
                </a:solidFill>
              </a:rPr>
              <a:t>(</a:t>
            </a:r>
            <a:r>
              <a:rPr lang="ru-RU" sz="1400" b="1" i="1" dirty="0">
                <a:solidFill>
                  <a:schemeClr val="tx1"/>
                </a:solidFill>
              </a:rPr>
              <a:t>отдельно по Графикам и категориям)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2051720" y="620688"/>
            <a:ext cx="4896544" cy="576064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tx1"/>
                </a:solidFill>
              </a:rPr>
              <a:t>Отчеты   </a:t>
            </a:r>
            <a:r>
              <a:rPr lang="ru-RU" sz="2000" b="1" dirty="0">
                <a:solidFill>
                  <a:schemeClr val="tx1"/>
                </a:solidFill>
              </a:rPr>
              <a:t>по </a:t>
            </a:r>
            <a:r>
              <a:rPr lang="ru-RU" sz="2000" b="1" dirty="0" smtClean="0">
                <a:solidFill>
                  <a:schemeClr val="tx1"/>
                </a:solidFill>
              </a:rPr>
              <a:t> окончании   приказов</a:t>
            </a:r>
            <a:endParaRPr lang="ru-RU" sz="2000" b="1" dirty="0">
              <a:solidFill>
                <a:schemeClr val="tx1"/>
              </a:solidFill>
            </a:endParaRPr>
          </a:p>
        </p:txBody>
      </p:sp>
      <p:cxnSp>
        <p:nvCxnSpPr>
          <p:cNvPr id="9" name="Прямая соединительная линия 8"/>
          <p:cNvCxnSpPr/>
          <p:nvPr/>
        </p:nvCxnSpPr>
        <p:spPr>
          <a:xfrm>
            <a:off x="1574912" y="1628800"/>
            <a:ext cx="5881296" cy="0"/>
          </a:xfrm>
          <a:prstGeom prst="line">
            <a:avLst/>
          </a:prstGeom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>
            <a:endCxn id="2" idx="0"/>
          </p:cNvCxnSpPr>
          <p:nvPr/>
        </p:nvCxnSpPr>
        <p:spPr>
          <a:xfrm>
            <a:off x="1592198" y="1628800"/>
            <a:ext cx="0" cy="312168"/>
          </a:xfrm>
          <a:prstGeom prst="line">
            <a:avLst/>
          </a:prstGeom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/>
          <p:cNvCxnSpPr>
            <a:stCxn id="4" idx="2"/>
            <a:endCxn id="6" idx="0"/>
          </p:cNvCxnSpPr>
          <p:nvPr/>
        </p:nvCxnSpPr>
        <p:spPr>
          <a:xfrm>
            <a:off x="4499992" y="1196752"/>
            <a:ext cx="0" cy="713729"/>
          </a:xfrm>
          <a:prstGeom prst="line">
            <a:avLst/>
          </a:prstGeom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единительная линия 25"/>
          <p:cNvCxnSpPr/>
          <p:nvPr/>
        </p:nvCxnSpPr>
        <p:spPr>
          <a:xfrm>
            <a:off x="7456208" y="1628800"/>
            <a:ext cx="0" cy="299683"/>
          </a:xfrm>
          <a:prstGeom prst="line">
            <a:avLst/>
          </a:prstGeom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Прямоугольник 9"/>
          <p:cNvSpPr/>
          <p:nvPr/>
        </p:nvSpPr>
        <p:spPr>
          <a:xfrm>
            <a:off x="827584" y="4149080"/>
            <a:ext cx="8065985" cy="74523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tx1"/>
                </a:solidFill>
              </a:rPr>
              <a:t>В заявках </a:t>
            </a:r>
            <a:r>
              <a:rPr lang="ru-RU" b="1" dirty="0" smtClean="0">
                <a:solidFill>
                  <a:schemeClr val="tx1"/>
                </a:solidFill>
              </a:rPr>
              <a:t> обязательно  указывать  </a:t>
            </a:r>
            <a:r>
              <a:rPr lang="ru-RU" b="1" dirty="0">
                <a:solidFill>
                  <a:srgbClr val="C00000"/>
                </a:solidFill>
              </a:rPr>
              <a:t>остаток суммы </a:t>
            </a:r>
            <a:r>
              <a:rPr lang="ru-RU" b="1" dirty="0" smtClean="0">
                <a:solidFill>
                  <a:srgbClr val="C00000"/>
                </a:solidFill>
              </a:rPr>
              <a:t> </a:t>
            </a:r>
            <a:r>
              <a:rPr lang="ru-RU" b="1" dirty="0" smtClean="0">
                <a:solidFill>
                  <a:schemeClr val="tx1"/>
                </a:solidFill>
              </a:rPr>
              <a:t>средств </a:t>
            </a:r>
            <a:r>
              <a:rPr lang="ru-RU" b="1" dirty="0">
                <a:solidFill>
                  <a:schemeClr val="tx1"/>
                </a:solidFill>
              </a:rPr>
              <a:t>социальных </a:t>
            </a:r>
            <a:r>
              <a:rPr lang="ru-RU" b="1" dirty="0" smtClean="0">
                <a:solidFill>
                  <a:schemeClr val="tx1"/>
                </a:solidFill>
              </a:rPr>
              <a:t> и  </a:t>
            </a:r>
            <a:r>
              <a:rPr lang="ru-RU" b="1" dirty="0" smtClean="0">
                <a:solidFill>
                  <a:srgbClr val="C00000"/>
                </a:solidFill>
              </a:rPr>
              <a:t>количество  ГЖС</a:t>
            </a:r>
            <a:r>
              <a:rPr lang="ru-RU" b="1" dirty="0">
                <a:solidFill>
                  <a:schemeClr val="tx1"/>
                </a:solidFill>
              </a:rPr>
              <a:t>, </a:t>
            </a:r>
            <a:r>
              <a:rPr lang="ru-RU" b="1" dirty="0" smtClean="0">
                <a:solidFill>
                  <a:schemeClr val="tx1"/>
                </a:solidFill>
              </a:rPr>
              <a:t> которое  будет  </a:t>
            </a:r>
            <a:r>
              <a:rPr lang="ru-RU" b="1" dirty="0">
                <a:solidFill>
                  <a:schemeClr val="tx1"/>
                </a:solidFill>
              </a:rPr>
              <a:t>оформлено</a:t>
            </a:r>
            <a:r>
              <a:rPr lang="ru-RU" dirty="0" smtClean="0"/>
              <a:t>. </a:t>
            </a:r>
            <a:endParaRPr lang="ru-RU" dirty="0"/>
          </a:p>
        </p:txBody>
      </p:sp>
      <p:sp>
        <p:nvSpPr>
          <p:cNvPr id="11" name="Овал 10"/>
          <p:cNvSpPr/>
          <p:nvPr/>
        </p:nvSpPr>
        <p:spPr>
          <a:xfrm>
            <a:off x="323528" y="4149080"/>
            <a:ext cx="332057" cy="1584176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Овал 11"/>
          <p:cNvSpPr/>
          <p:nvPr/>
        </p:nvSpPr>
        <p:spPr>
          <a:xfrm>
            <a:off x="327297" y="5898458"/>
            <a:ext cx="302840" cy="288032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0350546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тека">
  <a:themeElements>
    <a:clrScheme name="Аптека">
      <a:dk1>
        <a:sysClr val="windowText" lastClr="000000"/>
      </a:dk1>
      <a:lt1>
        <a:sysClr val="window" lastClr="FFFFFF"/>
      </a:lt1>
      <a:dk2>
        <a:srgbClr val="564B3C"/>
      </a:dk2>
      <a:lt2>
        <a:srgbClr val="ECEDD1"/>
      </a:lt2>
      <a:accent1>
        <a:srgbClr val="93A299"/>
      </a:accent1>
      <a:accent2>
        <a:srgbClr val="CF543F"/>
      </a:accent2>
      <a:accent3>
        <a:srgbClr val="B5AE53"/>
      </a:accent3>
      <a:accent4>
        <a:srgbClr val="848058"/>
      </a:accent4>
      <a:accent5>
        <a:srgbClr val="E8B54D"/>
      </a:accent5>
      <a:accent6>
        <a:srgbClr val="786C71"/>
      </a:accent6>
      <a:hlink>
        <a:srgbClr val="CCCC00"/>
      </a:hlink>
      <a:folHlink>
        <a:srgbClr val="B2B2B2"/>
      </a:folHlink>
    </a:clrScheme>
    <a:fontScheme name="Аптека">
      <a:majorFont>
        <a:latin typeface="Book Antiqua"/>
        <a:ea typeface=""/>
        <a:cs typeface=""/>
        <a:font script="Jpan" typeface="HGS明朝B"/>
        <a:font script="Hang" typeface="HY견명조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견명조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Аптека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100000"/>
              </a:schemeClr>
            </a:gs>
            <a:gs pos="68000">
              <a:schemeClr val="phClr">
                <a:tint val="77000"/>
                <a:satMod val="100000"/>
              </a:schemeClr>
            </a:gs>
            <a:gs pos="81000">
              <a:schemeClr val="phClr">
                <a:tint val="79000"/>
                <a:satMod val="100000"/>
              </a:schemeClr>
            </a:gs>
            <a:gs pos="86000">
              <a:schemeClr val="phClr">
                <a:tint val="73000"/>
                <a:satMod val="100000"/>
              </a:schemeClr>
            </a:gs>
            <a:gs pos="100000">
              <a:schemeClr val="phClr">
                <a:tint val="35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3000"/>
                <a:shade val="100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tint val="100000"/>
                <a:shade val="57000"/>
                <a:satMod val="120000"/>
              </a:schemeClr>
            </a:gs>
            <a:gs pos="80000">
              <a:schemeClr val="phClr">
                <a:tint val="100000"/>
                <a:shade val="56000"/>
                <a:satMod val="145000"/>
              </a:schemeClr>
            </a:gs>
            <a:gs pos="88000">
              <a:schemeClr val="phClr">
                <a:tint val="100000"/>
                <a:shade val="63000"/>
                <a:satMod val="160000"/>
              </a:schemeClr>
            </a:gs>
            <a:gs pos="100000">
              <a:schemeClr val="phClr">
                <a:tint val="99000"/>
                <a:shade val="100000"/>
                <a:satMod val="155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glow" dir="tl">
              <a:rot lat="0" lon="0" rev="1800000"/>
            </a:lightRig>
          </a:scene3d>
          <a:sp3d contourW="10160" prstMaterial="dkEdge">
            <a:bevelT w="0" h="0" prst="angle"/>
            <a:contourClr>
              <a:schemeClr val="phClr">
                <a:shade val="30000"/>
                <a:satMod val="150000"/>
              </a:schemeClr>
            </a:contourClr>
          </a:sp3d>
        </a:effectStyle>
        <a:effectStyle>
          <a:effectLst>
            <a:glow rad="50800">
              <a:schemeClr val="phClr">
                <a:tint val="68000"/>
                <a:shade val="93000"/>
                <a:alpha val="37000"/>
                <a:satMod val="250000"/>
              </a:schemeClr>
            </a:glow>
          </a:effectLst>
          <a:scene3d>
            <a:camera prst="orthographicFront">
              <a:rot lat="0" lon="0" rev="0"/>
            </a:camera>
            <a:lightRig rig="glow" dir="t">
              <a:rot lat="0" lon="0" rev="1800000"/>
            </a:lightRig>
          </a:scene3d>
          <a:sp3d contourW="10160" prstMaterial="dkEdge">
            <a:bevelT w="20320" h="19050" prst="angle"/>
            <a:contourClr>
              <a:schemeClr val="phClr">
                <a:shade val="3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3000"/>
            <a:satMod val="14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atMod val="170000"/>
              </a:schemeClr>
              <a:schemeClr val="phClr">
                <a:shade val="70000"/>
                <a:satMod val="13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Воздушный поток">
    <a:dk1>
      <a:sysClr val="windowText" lastClr="000000"/>
    </a:dk1>
    <a:lt1>
      <a:sysClr val="window" lastClr="FFFFFF"/>
    </a:lt1>
    <a:dk2>
      <a:srgbClr val="212745"/>
    </a:dk2>
    <a:lt2>
      <a:srgbClr val="B4DCFA"/>
    </a:lt2>
    <a:accent1>
      <a:srgbClr val="4E67C8"/>
    </a:accent1>
    <a:accent2>
      <a:srgbClr val="5ECCF3"/>
    </a:accent2>
    <a:accent3>
      <a:srgbClr val="A7EA52"/>
    </a:accent3>
    <a:accent4>
      <a:srgbClr val="5DCEAF"/>
    </a:accent4>
    <a:accent5>
      <a:srgbClr val="FF8021"/>
    </a:accent5>
    <a:accent6>
      <a:srgbClr val="F14124"/>
    </a:accent6>
    <a:hlink>
      <a:srgbClr val="56C7AA"/>
    </a:hlink>
    <a:folHlink>
      <a:srgbClr val="59A8D1"/>
    </a:folHlink>
  </a:clrScheme>
  <a:fontScheme name="Воздушный поток">
    <a:majorFont>
      <a:latin typeface="Trebuchet MS"/>
      <a:ea typeface=""/>
      <a:cs typeface=""/>
      <a:font script="Jpan" typeface="HGｺﾞｼｯｸM"/>
      <a:font script="Hang" typeface="HY그래픽B"/>
      <a:font script="Hans" typeface="方正姚体"/>
      <a:font script="Hant" typeface="微軟正黑體"/>
      <a:font script="Arab" typeface="Tahoma"/>
      <a:font script="Hebr" typeface="Gisha"/>
      <a:font script="Thai" typeface="IrisUPC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ahoma"/>
      <a:font script="Uigh" typeface="Microsoft Uighur"/>
      <a:font script="Geor" typeface="Sylfaen"/>
    </a:majorFont>
    <a:minorFont>
      <a:latin typeface="Trebuchet MS"/>
      <a:ea typeface=""/>
      <a:cs typeface=""/>
      <a:font script="Jpan" typeface="HGｺﾞｼｯｸM"/>
      <a:font script="Hang" typeface="HY그래픽M"/>
      <a:font script="Hans" typeface="方正姚体"/>
      <a:font script="Hant" typeface="微軟正黑體"/>
      <a:font script="Arab" typeface="Tahoma"/>
      <a:font script="Hebr" typeface="Gisha"/>
      <a:font script="Thai" typeface="IrisUPC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Воздушный поток">
    <a:fillStyleLst>
      <a:solidFill>
        <a:schemeClr val="phClr"/>
      </a:solidFill>
      <a:gradFill rotWithShape="1">
        <a:gsLst>
          <a:gs pos="28000">
            <a:schemeClr val="phClr">
              <a:tint val="18000"/>
              <a:satMod val="120000"/>
              <a:lumMod val="88000"/>
            </a:schemeClr>
          </a:gs>
          <a:gs pos="100000">
            <a:schemeClr val="phClr">
              <a:tint val="40000"/>
              <a:satMod val="100000"/>
              <a:lumMod val="78000"/>
            </a:schemeClr>
          </a:gs>
        </a:gsLst>
        <a:lin ang="5400000" scaled="0"/>
      </a:gradFill>
      <a:gradFill rotWithShape="1">
        <a:gsLst>
          <a:gs pos="0">
            <a:schemeClr val="phClr">
              <a:lumMod val="95000"/>
            </a:schemeClr>
          </a:gs>
          <a:gs pos="100000">
            <a:schemeClr val="phClr">
              <a:shade val="82000"/>
              <a:satMod val="125000"/>
              <a:lumMod val="74000"/>
            </a:schemeClr>
          </a:gs>
        </a:gsLst>
        <a:lin ang="5400000" scaled="0"/>
      </a:gradFill>
    </a:fillStyleLst>
    <a:lnStyleLst>
      <a:ln w="9525" cap="flat" cmpd="sng" algn="ctr">
        <a:solidFill>
          <a:schemeClr val="phClr"/>
        </a:solidFill>
        <a:prstDash val="solid"/>
      </a:ln>
      <a:ln w="15875" cap="flat" cmpd="sng" algn="ctr">
        <a:solidFill>
          <a:schemeClr val="phClr">
            <a:shade val="75000"/>
            <a:satMod val="125000"/>
            <a:lumMod val="7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63500" dist="50800" dir="5400000" sx="98000" sy="98000" rotWithShape="0">
            <a:srgbClr val="000000">
              <a:alpha val="20000"/>
            </a:srgbClr>
          </a:outerShdw>
        </a:effectLst>
      </a:effectStyle>
      <a:effectStyle>
        <a:effectLst>
          <a:outerShdw blurRad="40005" dist="22984" dir="5400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balanced" dir="tr"/>
        </a:scene3d>
        <a:sp3d prstMaterial="matte">
          <a:bevelT w="19050" h="38100"/>
        </a:sp3d>
      </a:effectStyle>
      <a:effectStyle>
        <a:effectLst>
          <a:reflection blurRad="38100" stA="26000" endPos="23000" dist="25400" dir="5400000" sy="-100000" rotWithShape="0"/>
        </a:effectLst>
        <a:scene3d>
          <a:camera prst="orthographicFront">
            <a:rot lat="0" lon="0" rev="0"/>
          </a:camera>
          <a:lightRig rig="balanced" dir="tr"/>
        </a:scene3d>
        <a:sp3d contourW="14605" prstMaterial="plastic">
          <a:bevelT w="50800"/>
          <a:contourClr>
            <a:schemeClr val="phClr">
              <a:shade val="30000"/>
              <a:satMod val="120000"/>
            </a:schemeClr>
          </a:contourClr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98000"/>
              <a:shade val="90000"/>
              <a:satMod val="160000"/>
              <a:lumMod val="100000"/>
            </a:schemeClr>
          </a:gs>
          <a:gs pos="60000">
            <a:schemeClr val="phClr">
              <a:tint val="95000"/>
              <a:shade val="100000"/>
              <a:satMod val="130000"/>
              <a:lumMod val="130000"/>
            </a:schemeClr>
          </a:gs>
          <a:gs pos="100000">
            <a:schemeClr val="phClr">
              <a:tint val="97000"/>
              <a:shade val="100000"/>
              <a:hueMod val="100000"/>
              <a:satMod val="140000"/>
              <a:lumMod val="80000"/>
            </a:schemeClr>
          </a:gs>
        </a:gsLst>
        <a:path path="circle">
          <a:fillToRect l="20000" t="10000" r="20000" b="60000"/>
        </a:path>
      </a:gradFill>
      <a:gradFill rotWithShape="1">
        <a:gsLst>
          <a:gs pos="0">
            <a:schemeClr val="phClr">
              <a:tint val="94000"/>
              <a:satMod val="160000"/>
              <a:lumMod val="160000"/>
            </a:schemeClr>
          </a:gs>
          <a:gs pos="42000">
            <a:schemeClr val="phClr">
              <a:tint val="94000"/>
              <a:shade val="94000"/>
              <a:satMod val="160000"/>
              <a:lumMod val="130000"/>
            </a:schemeClr>
          </a:gs>
          <a:gs pos="100000">
            <a:schemeClr val="phClr">
              <a:tint val="97000"/>
              <a:shade val="94000"/>
              <a:satMod val="180000"/>
              <a:lumMod val="84000"/>
            </a:schemeClr>
          </a:gs>
        </a:gsLst>
        <a:path path="circle">
          <a:fillToRect l="24000" t="44000" r="24000" b="12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10408</TotalTime>
  <Words>716</Words>
  <Application>Microsoft Office PowerPoint</Application>
  <PresentationFormat>Экран (4:3)</PresentationFormat>
  <Paragraphs>196</Paragraphs>
  <Slides>8</Slides>
  <Notes>4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Аптека</vt:lpstr>
      <vt:lpstr>Слайд 1</vt:lpstr>
      <vt:lpstr>Слайд 2</vt:lpstr>
      <vt:lpstr>Слайд 3</vt:lpstr>
      <vt:lpstr>График – 2019  Распоряжение  Правительства Российской Федерации          от  20.02.2019  № 252-р  </vt:lpstr>
      <vt:lpstr>Слайд 5</vt:lpstr>
      <vt:lpstr>Слайд 6</vt:lpstr>
      <vt:lpstr>Слайд 7</vt:lpstr>
      <vt:lpstr>Слайд 8</vt:lpstr>
    </vt:vector>
  </TitlesOfParts>
  <Company>ГУОД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Предварительные итоги оформления и выдачи государственных жилищных сертификатов в первом полугодии 2013 года</dc:title>
  <dc:creator>Сапронова Ольга Валентиновна</dc:creator>
  <cp:lastModifiedBy>sony</cp:lastModifiedBy>
  <cp:revision>595</cp:revision>
  <cp:lastPrinted>2019-05-20T14:44:33Z</cp:lastPrinted>
  <dcterms:created xsi:type="dcterms:W3CDTF">2013-05-22T11:57:24Z</dcterms:created>
  <dcterms:modified xsi:type="dcterms:W3CDTF">2019-05-20T18:06:58Z</dcterms:modified>
</cp:coreProperties>
</file>